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7.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 id="2147483650" r:id="rId3"/>
    <p:sldMasterId id="2147483651" r:id="rId4"/>
  </p:sldMasterIdLst>
  <p:notesMasterIdLst>
    <p:notesMasterId r:id="rId55"/>
  </p:notesMasterIdLst>
  <p:sldIdLst>
    <p:sldId id="256" r:id="rId5"/>
    <p:sldId id="257" r:id="rId6"/>
    <p:sldId id="291" r:id="rId7"/>
    <p:sldId id="293" r:id="rId8"/>
    <p:sldId id="258" r:id="rId9"/>
    <p:sldId id="297" r:id="rId10"/>
    <p:sldId id="300" r:id="rId11"/>
    <p:sldId id="301" r:id="rId12"/>
    <p:sldId id="318" r:id="rId13"/>
    <p:sldId id="302" r:id="rId14"/>
    <p:sldId id="319" r:id="rId15"/>
    <p:sldId id="294" r:id="rId16"/>
    <p:sldId id="266" r:id="rId17"/>
    <p:sldId id="268" r:id="rId18"/>
    <p:sldId id="303" r:id="rId19"/>
    <p:sldId id="304" r:id="rId20"/>
    <p:sldId id="305" r:id="rId21"/>
    <p:sldId id="279" r:id="rId22"/>
    <p:sldId id="296" r:id="rId23"/>
    <p:sldId id="320" r:id="rId24"/>
    <p:sldId id="323" r:id="rId25"/>
    <p:sldId id="307" r:id="rId26"/>
    <p:sldId id="306" r:id="rId27"/>
    <p:sldId id="322" r:id="rId28"/>
    <p:sldId id="321" r:id="rId29"/>
    <p:sldId id="308" r:id="rId30"/>
    <p:sldId id="325" r:id="rId31"/>
    <p:sldId id="324" r:id="rId32"/>
    <p:sldId id="311" r:id="rId33"/>
    <p:sldId id="295" r:id="rId34"/>
    <p:sldId id="333" r:id="rId35"/>
    <p:sldId id="334" r:id="rId36"/>
    <p:sldId id="312" r:id="rId37"/>
    <p:sldId id="313" r:id="rId38"/>
    <p:sldId id="326" r:id="rId39"/>
    <p:sldId id="328" r:id="rId40"/>
    <p:sldId id="327" r:id="rId41"/>
    <p:sldId id="329" r:id="rId42"/>
    <p:sldId id="314" r:id="rId43"/>
    <p:sldId id="315" r:id="rId44"/>
    <p:sldId id="330" r:id="rId45"/>
    <p:sldId id="331" r:id="rId46"/>
    <p:sldId id="298" r:id="rId47"/>
    <p:sldId id="287" r:id="rId48"/>
    <p:sldId id="332" r:id="rId49"/>
    <p:sldId id="299" r:id="rId50"/>
    <p:sldId id="317" r:id="rId51"/>
    <p:sldId id="288" r:id="rId52"/>
    <p:sldId id="289" r:id="rId53"/>
    <p:sldId id="290" r:id="rId54"/>
  </p:sldIdLst>
  <p:sldSz cx="13004800" cy="9753600"/>
  <p:notesSz cx="6858000" cy="9144000"/>
  <p:defaultTextStyle>
    <a:defPPr>
      <a:defRPr lang="es-ES"/>
    </a:defPPr>
    <a:lvl1pPr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1pPr>
    <a:lvl2pPr marL="228600" indent="2286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2pPr>
    <a:lvl3pPr marL="457200" indent="4572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3pPr>
    <a:lvl4pPr marL="685800" indent="6858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4pPr>
    <a:lvl5pPr marL="914400" indent="9144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1722"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C52D08EA-FD68-CFCA-FAAC-01566EFBE684}"/>
              </a:ext>
            </a:extLst>
          </p:cNvPr>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a:extLst>
              <a:ext uri="{FF2B5EF4-FFF2-40B4-BE49-F238E27FC236}">
                <a16:creationId xmlns:a16="http://schemas.microsoft.com/office/drawing/2014/main" id="{B244FB28-6F0B-22CF-12CC-EB540C757251}"/>
              </a:ext>
            </a:extLst>
          </p:cNvPr>
          <p:cNvSpPr>
            <a:spLocks noGrp="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s-ES" altLang="es-ES" noProof="0">
                <a:sym typeface="Avenir" charset="0"/>
              </a:rPr>
              <a:t>Click to edit Master text styles</a:t>
            </a:r>
          </a:p>
          <a:p>
            <a:pPr lvl="1"/>
            <a:r>
              <a:rPr lang="es-ES" altLang="es-ES" noProof="0">
                <a:sym typeface="Avenir" charset="0"/>
              </a:rPr>
              <a:t>Second level</a:t>
            </a:r>
          </a:p>
          <a:p>
            <a:pPr lvl="2"/>
            <a:r>
              <a:rPr lang="es-ES" altLang="es-ES" noProof="0">
                <a:sym typeface="Avenir" charset="0"/>
              </a:rPr>
              <a:t>Third level</a:t>
            </a:r>
          </a:p>
          <a:p>
            <a:pPr lvl="3"/>
            <a:r>
              <a:rPr lang="es-ES" altLang="es-ES" noProof="0">
                <a:sym typeface="Avenir" charset="0"/>
              </a:rPr>
              <a:t>Fourth level</a:t>
            </a:r>
          </a:p>
          <a:p>
            <a:pPr lvl="4"/>
            <a:r>
              <a:rPr lang="es-ES" altLang="es-ES" noProof="0">
                <a:sym typeface="Avenir"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1pPr>
    <a:lvl2pPr marL="2286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2pPr>
    <a:lvl3pPr marL="4572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3pPr>
    <a:lvl4pPr marL="6858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4pPr>
    <a:lvl5pPr marL="9144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992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7270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12233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9206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21156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3382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1512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08491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9392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EAE9-A64E-A6C2-9A48-E45D211A6A0E}"/>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281718B-E210-4A4E-131D-32A862579495}"/>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DAECD1B-3DAC-F3BA-1B36-D9627826C5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7065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452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CFCA5-1436-7ACD-46B3-4202910F3DCD}"/>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2ABC448C-F259-C446-994E-1EBF0246D66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5B4EB77A-C3AB-ECBA-1F50-60B4F13D95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1805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49576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97173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08772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19492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8948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178A-4C20-28A0-709A-0B1827CA9790}"/>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ACA8D120-CDC1-0CAE-04B0-EDA427AA5E1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6284052-F749-699A-748B-0C471678B8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513165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EB79-25D6-689E-15C8-0873976DEAF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DE2E8D46-3AAE-CA0D-D95D-D27F67F2191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7713C8F-2BCE-586A-35BC-097100EB2A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0041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55AC-4F6A-B2FF-81E8-DBDA5EA262EA}"/>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601F81F4-8B08-8ADE-F193-AA8626993BA9}"/>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F975947-C736-F983-3BC9-52EC2263D8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81040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826F-C383-46E6-3E6C-F666685BA6A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7AFF4E35-69D5-4E25-542A-8375EDD50B50}"/>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E0E4C5F-4AE4-F428-7BF4-4EC4FE08BD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17376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6203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12917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44EF6-83E5-137E-501F-7A6558E0DB73}"/>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33209296-BD7A-FB2B-1475-77D4B0E1BC1B}"/>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30F54AE2-3D32-5D4C-EB01-1169C48C2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70568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E1FB3-C6AB-A2DD-E3C1-698700B7DB39}"/>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939CF3D-2ECF-9E97-9C52-84FE8298057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020C4B8-9F3E-398D-7976-D1CCFD3F5BE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21718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6904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502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extLst>
      <p:ext uri="{BB962C8B-B14F-4D97-AF65-F5344CB8AC3E}">
        <p14:creationId xmlns:p14="http://schemas.microsoft.com/office/powerpoint/2010/main" val="85317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00F9A81A-323F-22A7-56C3-889D9869FA7D}"/>
              </a:ext>
            </a:extLst>
          </p:cNvPr>
          <p:cNvSpPr>
            <a:spLocks noGrp="1" noRot="1" noChangeAspect="1" noTextEdit="1"/>
          </p:cNvSpPr>
          <p:nvPr>
            <p:ph type="sldImg"/>
          </p:nvPr>
        </p:nvSpPr>
        <p:spPr/>
      </p:sp>
      <p:sp>
        <p:nvSpPr>
          <p:cNvPr id="11267" name="Rectangle 2">
            <a:extLst>
              <a:ext uri="{FF2B5EF4-FFF2-40B4-BE49-F238E27FC236}">
                <a16:creationId xmlns:a16="http://schemas.microsoft.com/office/drawing/2014/main" id="{773F80DC-5AB2-4285-9A6D-CAAB7FA459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Hablar rápidamente de las características (significado) en el contexto del Internet de las Cosas.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81458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419313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38205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927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6718300"/>
            <a:ext cx="2616200" cy="2603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1270000" y="6718300"/>
            <a:ext cx="7696200" cy="2603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403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54476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79080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49644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9525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4834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93064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289165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864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782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148216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1816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34292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350" y="444500"/>
            <a:ext cx="2774950" cy="8445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952500" y="444500"/>
            <a:ext cx="8172450"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743189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2027339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67554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7354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70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38927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15489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50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6229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93176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7994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56918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259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3759280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32612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484556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9231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86655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1010354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12700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34237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558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59976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38626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042189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2597150"/>
            <a:ext cx="2803525" cy="6188075"/>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826135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799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969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6399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519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8229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986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F6AE2569-3344-CD9D-4286-88FB7419B0E5}"/>
              </a:ext>
            </a:extLst>
          </p:cNvPr>
          <p:cNvSpPr>
            <a:spLocks noGrp="1"/>
          </p:cNvSpPr>
          <p:nvPr>
            <p:ph type="title"/>
          </p:nvPr>
        </p:nvSpPr>
        <p:spPr bwMode="auto">
          <a:xfrm>
            <a:off x="1270000" y="6718300"/>
            <a:ext cx="104648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s-ES" altLang="es-ES">
                <a:sym typeface="Helvetica Light" charset="0"/>
              </a:rPr>
              <a:t>Click to edit Master title style</a:t>
            </a:r>
          </a:p>
        </p:txBody>
      </p:sp>
      <p:sp>
        <p:nvSpPr>
          <p:cNvPr id="1027" name="Rectangle 2">
            <a:extLst>
              <a:ext uri="{FF2B5EF4-FFF2-40B4-BE49-F238E27FC236}">
                <a16:creationId xmlns:a16="http://schemas.microsoft.com/office/drawing/2014/main" id="{16FE7DA2-A339-34A8-9777-6A89023CB436}"/>
              </a:ext>
            </a:extLst>
          </p:cNvPr>
          <p:cNvSpPr>
            <a:spLocks noGrp="1"/>
          </p:cNvSpPr>
          <p:nvPr>
            <p:ph type="body" idx="1"/>
          </p:nvPr>
        </p:nvSpPr>
        <p:spPr bwMode="auto">
          <a:xfrm>
            <a:off x="1270000" y="8191500"/>
            <a:ext cx="10464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B3EE4760-2551-8B67-6E45-AEBC393EAC61}"/>
              </a:ext>
            </a:extLst>
          </p:cNvPr>
          <p:cNvSpPr>
            <a:spLocks noGrp="1"/>
          </p:cNvSpPr>
          <p:nvPr>
            <p:ph type="title"/>
          </p:nvPr>
        </p:nvSpPr>
        <p:spPr bwMode="auto">
          <a:xfrm>
            <a:off x="952500" y="4445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
        <p:nvSpPr>
          <p:cNvPr id="2051" name="Rectangle 2">
            <a:extLst>
              <a:ext uri="{FF2B5EF4-FFF2-40B4-BE49-F238E27FC236}">
                <a16:creationId xmlns:a16="http://schemas.microsoft.com/office/drawing/2014/main" id="{669ABD33-4B7D-BA71-72E7-F70BEE44401E}"/>
              </a:ext>
            </a:extLst>
          </p:cNvPr>
          <p:cNvSpPr>
            <a:spLocks noGrp="1"/>
          </p:cNvSpPr>
          <p:nvPr>
            <p:ph type="body" idx="1"/>
          </p:nvPr>
        </p:nvSpPr>
        <p:spPr bwMode="auto">
          <a:xfrm>
            <a:off x="952500" y="2603500"/>
            <a:ext cx="11099800" cy="628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886F5FB3-D916-7CD9-CD34-09B700941B09}"/>
              </a:ext>
            </a:extLst>
          </p:cNvPr>
          <p:cNvSpPr>
            <a:spLocks noGrp="1"/>
          </p:cNvSpPr>
          <p:nvPr>
            <p:ph type="title"/>
          </p:nvPr>
        </p:nvSpPr>
        <p:spPr bwMode="auto">
          <a:xfrm>
            <a:off x="1270000" y="32258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jpeg"/><Relationship Id="rId7"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jpe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jpeg"/><Relationship Id="rId7"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504D1083-6BFC-A584-D5B8-1677DCF19A91}"/>
              </a:ext>
            </a:extLst>
          </p:cNvPr>
          <p:cNvSpPr>
            <a:spLocks noGrp="1"/>
          </p:cNvSpPr>
          <p:nvPr>
            <p:ph type="title"/>
          </p:nvPr>
        </p:nvSpPr>
        <p:spPr>
          <a:xfrm>
            <a:off x="1270000" y="3841750"/>
            <a:ext cx="10463213" cy="2068513"/>
          </a:xfrm>
        </p:spPr>
        <p:txBody>
          <a:bodyPr anchor="ctr"/>
          <a:lstStyle/>
          <a:p>
            <a:pPr defTabSz="250825" eaLnBrk="1"/>
            <a:r>
              <a:rPr lang="es-ES" altLang="es-ES" sz="4300" b="1" dirty="0">
                <a:latin typeface="Helvetica Neue" charset="0"/>
                <a:ea typeface="Helvetica Neue" charset="0"/>
                <a:cs typeface="Helvetica Neue" charset="0"/>
                <a:sym typeface="Helvetica Neue" charset="0"/>
              </a:rPr>
              <a:t>Herramienta de Automatización,</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Monitoreo y Análisis de</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Componentes y Artefactos basados</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en el Internet de las Cosas</a:t>
            </a:r>
            <a:endParaRPr lang="es-ES" altLang="es-ES" dirty="0"/>
          </a:p>
        </p:txBody>
      </p:sp>
      <p:sp>
        <p:nvSpPr>
          <p:cNvPr id="5123" name="Rectangle 2">
            <a:extLst>
              <a:ext uri="{FF2B5EF4-FFF2-40B4-BE49-F238E27FC236}">
                <a16:creationId xmlns:a16="http://schemas.microsoft.com/office/drawing/2014/main" id="{8FC7A477-6D46-BDB8-A2E5-CB529CC0C52A}"/>
              </a:ext>
            </a:extLst>
          </p:cNvPr>
          <p:cNvSpPr>
            <a:spLocks noGrp="1"/>
          </p:cNvSpPr>
          <p:nvPr>
            <p:ph type="body" idx="1"/>
          </p:nvPr>
        </p:nvSpPr>
        <p:spPr>
          <a:xfrm>
            <a:off x="1270000" y="7253064"/>
            <a:ext cx="10464800" cy="1130300"/>
          </a:xfrm>
        </p:spPr>
        <p:txBody>
          <a:bodyPr numCol="2"/>
          <a:lstStyle/>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Presentado por</a:t>
            </a: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Br. Pedro Boll</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CI: 20.173.376 </a:t>
            </a:r>
          </a:p>
          <a:p>
            <a:pPr algn="ctr" defTabSz="414338" eaLnBrk="1">
              <a:spcBef>
                <a:spcPct val="0"/>
              </a:spcBef>
            </a:pP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Tutor:</a:t>
            </a: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Prof. Antonio Russoniello</a:t>
            </a:r>
          </a:p>
        </p:txBody>
      </p:sp>
      <p:pic>
        <p:nvPicPr>
          <p:cNvPr id="5124" name="Picture 3">
            <a:extLst>
              <a:ext uri="{FF2B5EF4-FFF2-40B4-BE49-F238E27FC236}">
                <a16:creationId xmlns:a16="http://schemas.microsoft.com/office/drawing/2014/main" id="{E22418E4-E7E0-9697-C3BD-68863FAD8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9225"/>
            <a:ext cx="20320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4">
            <a:extLst>
              <a:ext uri="{FF2B5EF4-FFF2-40B4-BE49-F238E27FC236}">
                <a16:creationId xmlns:a16="http://schemas.microsoft.com/office/drawing/2014/main" id="{4CF91FE7-6C4D-95CE-8380-4E32F7B794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149225"/>
            <a:ext cx="189865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5">
            <a:extLst>
              <a:ext uri="{FF2B5EF4-FFF2-40B4-BE49-F238E27FC236}">
                <a16:creationId xmlns:a16="http://schemas.microsoft.com/office/drawing/2014/main" id="{FE72FC90-BF46-2BB6-3224-FBB54F7674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3175" y="149225"/>
            <a:ext cx="20701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316673AA-7071-F469-D677-E47377842107}"/>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6C9041-5615-8512-1E5C-0DC24BA47CA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56657" y="2561568"/>
            <a:ext cx="10734376"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lang="es-ES" altLang="es-ES" sz="2600" dirty="0"/>
              <a:t>Por el lado de los prototipos de dispositivos, estos deben cumplir lo siguiente: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Poder obtener datos reales sobre variables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ambientale</a:t>
            </a:r>
            <a:r>
              <a:rPr lang="es-ES" altLang="es-ES" sz="2600" dirty="0"/>
              <a:t>s a través del uso de sensores.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tareas que pueda alterar de alguna forma el ambiente haciendo uso de actuadores.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Posibilitar la capacidad de despliegue de los dispositivos en diferentes ambientes o distintas tareas.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Conectarse entre ellos usando algún protocolo o estándar libre de comunicación.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6656" y="1204392"/>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(Prototipos de Dispositivos IoT)</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340381848"/>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2FF8E4-A61A-A976-4D5D-EB1CAC553B7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716560"/>
            <a:ext cx="10729193"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sistema planteado debe tener la capacidad  de: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Permitir la observación de datos en tiempo real e históricos de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Posibilitar el monitoreo del estado actual de los sensores/actuadores presentes en los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el control (manual o automatizado) de tareas de los dispositivos conectados.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Tener </a:t>
            </a:r>
            <a:r>
              <a:rPr lang="es-ES" altLang="es-ES" sz="2600" dirty="0"/>
              <a:t>acceso a dichas capacidades de forma centralizada.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222599"/>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(Software de Visualización, Monitoreo y Control)</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8129248"/>
      </p:ext>
    </p:extLst>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C2566E-94BF-91DE-F272-21D95763C9C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Teórico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696885035"/>
      </p:ext>
    </p:extLst>
  </p:cSld>
  <p:clrMapOvr>
    <a:overrideClrMapping bg1="lt1" tx1="dk1" bg2="lt2" tx2="dk2" accent1="accent1" accent2="accent2" accent3="accent3" accent4="accent4" accent5="accent5" accent6="accent6" hlink="hlink" folHlink="folHlink"/>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909BC7-64B8-6E8D-C368-9002A7D4DF1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1" y="2471737"/>
            <a:ext cx="10729192"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900"/>
              </a:spcBef>
            </a:pPr>
            <a:r>
              <a:rPr lang="es-ES" altLang="es-ES" sz="2600" dirty="0"/>
              <a:t>El termino internet de las cosas engloba tanto a los dispositivos embebidos que utilizan servicios de comunicación ofrecidos por los protocolos de internet [1] como al marco de desarrollo en el que todas las cosas tienen una representación y una presencia en internet [2]. </a:t>
            </a:r>
          </a:p>
          <a:p>
            <a:pPr algn="just" eaLnBrk="1">
              <a:spcBef>
                <a:spcPts val="3900"/>
              </a:spcBef>
            </a:pPr>
            <a:r>
              <a:rPr lang="es-ES" altLang="es-ES" sz="2600" dirty="0"/>
              <a:t>Aquellos dispositivos y objetos cotidianos con capacidad de comunicarse entre si y con otras plataformas, con un poder de computo en crecimiento continuo y dotados de sensores y actuadores forman ya parte una revolución en cuanto al uso de la tecnología. </a:t>
            </a:r>
            <a:endParaRPr lang="es-ES" altLang="es-ES" dirty="0"/>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2092" y="1253555"/>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Definición</a:t>
            </a:r>
          </a:p>
        </p:txBody>
      </p:sp>
      <p:pic>
        <p:nvPicPr>
          <p:cNvPr id="8200" name="Picture 7">
            <a:extLst>
              <a:ext uri="{FF2B5EF4-FFF2-40B4-BE49-F238E27FC236}">
                <a16:creationId xmlns:a16="http://schemas.microsoft.com/office/drawing/2014/main" id="{21AB103C-ED52-C1C3-E225-740D2D64889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3026" y="6472014"/>
            <a:ext cx="3902075"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1" name="Picture 8">
            <a:extLst>
              <a:ext uri="{FF2B5EF4-FFF2-40B4-BE49-F238E27FC236}">
                <a16:creationId xmlns:a16="http://schemas.microsoft.com/office/drawing/2014/main" id="{C365CF80-2F2B-D38C-BBB3-E2A9E47E63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6279356"/>
            <a:ext cx="4030662"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88730F-9414-5E6B-C999-54069E7E6EE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0242" name="Picture 1">
            <a:extLst>
              <a:ext uri="{FF2B5EF4-FFF2-40B4-BE49-F238E27FC236}">
                <a16:creationId xmlns:a16="http://schemas.microsoft.com/office/drawing/2014/main" id="{5FB709EC-5EED-5267-665E-CE7AB4EACE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3" name="Picture 2">
            <a:extLst>
              <a:ext uri="{FF2B5EF4-FFF2-40B4-BE49-F238E27FC236}">
                <a16:creationId xmlns:a16="http://schemas.microsoft.com/office/drawing/2014/main" id="{1796905A-7A77-52C6-464D-D9E9CE20E2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4" name="Picture 3">
            <a:extLst>
              <a:ext uri="{FF2B5EF4-FFF2-40B4-BE49-F238E27FC236}">
                <a16:creationId xmlns:a16="http://schemas.microsoft.com/office/drawing/2014/main" id="{C83CAD5C-DBC0-DD98-EEB8-AAFCA85CD0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5" name="AutoShape 4">
            <a:extLst>
              <a:ext uri="{FF2B5EF4-FFF2-40B4-BE49-F238E27FC236}">
                <a16:creationId xmlns:a16="http://schemas.microsoft.com/office/drawing/2014/main" id="{90113544-D2A9-6DC9-3772-B3E895B9BA3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912A30DE-3636-4CF2-94CF-5D201C0E8FAC}" type="slidenum">
              <a:rPr lang="es-ES" altLang="es-ES" sz="1800"/>
              <a:pPr eaLnBrk="1"/>
              <a:t>14</a:t>
            </a:fld>
            <a:endParaRPr lang="es-ES" altLang="es-ES"/>
          </a:p>
        </p:txBody>
      </p:sp>
      <p:sp>
        <p:nvSpPr>
          <p:cNvPr id="10246" name="AutoShape 5">
            <a:extLst>
              <a:ext uri="{FF2B5EF4-FFF2-40B4-BE49-F238E27FC236}">
                <a16:creationId xmlns:a16="http://schemas.microsoft.com/office/drawing/2014/main" id="{421A01A3-1EE7-08DD-23E7-9127A777508B}"/>
              </a:ext>
            </a:extLst>
          </p:cNvPr>
          <p:cNvSpPr>
            <a:spLocks/>
          </p:cNvSpPr>
          <p:nvPr/>
        </p:nvSpPr>
        <p:spPr bwMode="auto">
          <a:xfrm>
            <a:off x="1323975" y="341313"/>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10247" name="AutoShape 6">
            <a:extLst>
              <a:ext uri="{FF2B5EF4-FFF2-40B4-BE49-F238E27FC236}">
                <a16:creationId xmlns:a16="http://schemas.microsoft.com/office/drawing/2014/main" id="{621D414E-D40B-5E84-0A11-7CF8483BAB77}"/>
              </a:ext>
            </a:extLst>
          </p:cNvPr>
          <p:cNvSpPr>
            <a:spLocks/>
          </p:cNvSpPr>
          <p:nvPr/>
        </p:nvSpPr>
        <p:spPr bwMode="auto">
          <a:xfrm>
            <a:off x="1332707" y="1363142"/>
            <a:ext cx="7862887" cy="647700"/>
          </a:xfrm>
          <a:custGeom>
            <a:avLst/>
            <a:gdLst>
              <a:gd name="T0" fmla="*/ 3931444 w 21600"/>
              <a:gd name="T1" fmla="*/ 323850 h 21600"/>
              <a:gd name="T2" fmla="*/ 3931444 w 21600"/>
              <a:gd name="T3" fmla="*/ 323850 h 21600"/>
              <a:gd name="T4" fmla="*/ 3931444 w 21600"/>
              <a:gd name="T5" fmla="*/ 323850 h 21600"/>
              <a:gd name="T6" fmla="*/ 3931444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Características de los dispositivos IoT</a:t>
            </a:r>
          </a:p>
        </p:txBody>
      </p:sp>
      <p:graphicFrame>
        <p:nvGraphicFramePr>
          <p:cNvPr id="10248" name="Object 7">
            <a:extLst>
              <a:ext uri="{FF2B5EF4-FFF2-40B4-BE49-F238E27FC236}">
                <a16:creationId xmlns:a16="http://schemas.microsoft.com/office/drawing/2014/main" id="{91333F83-D611-8EA6-0D02-68C4505589EB}"/>
              </a:ext>
            </a:extLst>
          </p:cNvPr>
          <p:cNvGraphicFramePr>
            <a:graphicFrameLocks noChangeAspect="1"/>
          </p:cNvGraphicFramePr>
          <p:nvPr>
            <p:extLst>
              <p:ext uri="{D42A27DB-BD31-4B8C-83A1-F6EECF244321}">
                <p14:modId xmlns:p14="http://schemas.microsoft.com/office/powerpoint/2010/main" val="3790614738"/>
              </p:ext>
            </p:extLst>
          </p:nvPr>
        </p:nvGraphicFramePr>
        <p:xfrm>
          <a:off x="3157547" y="2140496"/>
          <a:ext cx="6689706" cy="6688211"/>
        </p:xfrm>
        <a:graphic>
          <a:graphicData uri="http://schemas.openxmlformats.org/presentationml/2006/ole">
            <mc:AlternateContent xmlns:mc="http://schemas.openxmlformats.org/markup-compatibility/2006">
              <mc:Choice xmlns:v="urn:schemas-microsoft-com:vml" Requires="v">
                <p:oleObj name="Chart" r:id="rId7" imgW="0" imgH="0" progId="MSGraph.Chart.8">
                  <p:embed/>
                </p:oleObj>
              </mc:Choice>
              <mc:Fallback>
                <p:oleObj name="Chart" r:id="rId7" imgW="0" imgH="0" progId="MSGraph.Chart.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7547" y="2140496"/>
                        <a:ext cx="6689706" cy="6688211"/>
                      </a:xfrm>
                      <a:prstGeom prst="rect">
                        <a:avLst/>
                      </a:prstGeom>
                      <a:noFill/>
                      <a:ln>
                        <a:noFill/>
                      </a:ln>
                      <a:effectLst/>
                    </p:spPr>
                  </p:pic>
                </p:oleObj>
              </mc:Fallback>
            </mc:AlternateContent>
          </a:graphicData>
        </a:graphic>
      </p:graphicFrame>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24120B-7DCD-6101-6FD4-CEAB29E8E71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15</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4843" y="2637221"/>
            <a:ext cx="1087350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Los seres humanos podemos comprender mucho más rapidamente la información si somos capaces de visualizarla. Las herramientas que ofrecen esa capacidad de organizarla son llamadas herramientas de visualización.</a:t>
            </a:r>
          </a:p>
          <a:p>
            <a:pPr algn="just" eaLnBrk="1">
              <a:spcBef>
                <a:spcPts val="4000"/>
              </a:spcBef>
            </a:pPr>
            <a:r>
              <a:rPr lang="es-ES" altLang="es-ES" sz="2600" dirty="0"/>
              <a:t>Ofrecen amplia gama de modos de presentar datos, dependiendo del tipo y el objetivo que se busca al mostrarlos.</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14901"/>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800" b="1" dirty="0"/>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2080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Herramientas de Visualización </a:t>
            </a:r>
          </a:p>
        </p:txBody>
      </p:sp>
      <p:pic>
        <p:nvPicPr>
          <p:cNvPr id="1026" name="Picture 2" descr="Grafana OSS | Leading observability tool for visualizations &amp; dashboards">
            <a:extLst>
              <a:ext uri="{FF2B5EF4-FFF2-40B4-BE49-F238E27FC236}">
                <a16:creationId xmlns:a16="http://schemas.microsoft.com/office/drawing/2014/main" id="{C4952398-B6D2-F172-3E99-F30605D94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5308" y="5799446"/>
            <a:ext cx="3013744" cy="1684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 qué elegir Tableau?">
            <a:extLst>
              <a:ext uri="{FF2B5EF4-FFF2-40B4-BE49-F238E27FC236}">
                <a16:creationId xmlns:a16="http://schemas.microsoft.com/office/drawing/2014/main" id="{2F433142-EB5B-F528-34A6-1D8A3AFD08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8949" y="5799446"/>
            <a:ext cx="2725712" cy="1790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tics is Simpler Than You Think with Metabase | AWS Startups Blog">
            <a:extLst>
              <a:ext uri="{FF2B5EF4-FFF2-40B4-BE49-F238E27FC236}">
                <a16:creationId xmlns:a16="http://schemas.microsoft.com/office/drawing/2014/main" id="{E5608564-BEA8-C94A-C562-86A99FFEE0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291" y="5806679"/>
            <a:ext cx="3354660" cy="1677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64AD7-73E6-018F-420D-5E69F0740CEE}"/>
              </a:ext>
            </a:extLst>
          </p:cNvPr>
          <p:cNvSpPr txBox="1"/>
          <p:nvPr/>
        </p:nvSpPr>
        <p:spPr>
          <a:xfrm>
            <a:off x="5173328" y="7522821"/>
            <a:ext cx="3013744" cy="338554"/>
          </a:xfrm>
          <a:prstGeom prst="rect">
            <a:avLst/>
          </a:prstGeom>
          <a:noFill/>
        </p:spPr>
        <p:txBody>
          <a:bodyPr wrap="square" rtlCol="0">
            <a:spAutoFit/>
          </a:bodyPr>
          <a:lstStyle/>
          <a:p>
            <a:pPr algn="ctr"/>
            <a:r>
              <a:rPr lang="es-ES" sz="1600" dirty="0"/>
              <a:t>Tableau</a:t>
            </a:r>
          </a:p>
        </p:txBody>
      </p:sp>
      <p:sp>
        <p:nvSpPr>
          <p:cNvPr id="3" name="TextBox 2">
            <a:extLst>
              <a:ext uri="{FF2B5EF4-FFF2-40B4-BE49-F238E27FC236}">
                <a16:creationId xmlns:a16="http://schemas.microsoft.com/office/drawing/2014/main" id="{EDCFA9C3-7891-4846-42C0-4F3622605C1D}"/>
              </a:ext>
            </a:extLst>
          </p:cNvPr>
          <p:cNvSpPr txBox="1"/>
          <p:nvPr/>
        </p:nvSpPr>
        <p:spPr>
          <a:xfrm>
            <a:off x="1545308" y="7528178"/>
            <a:ext cx="3013744" cy="338554"/>
          </a:xfrm>
          <a:prstGeom prst="rect">
            <a:avLst/>
          </a:prstGeom>
          <a:noFill/>
        </p:spPr>
        <p:txBody>
          <a:bodyPr wrap="square" rtlCol="0">
            <a:spAutoFit/>
          </a:bodyPr>
          <a:lstStyle/>
          <a:p>
            <a:pPr algn="ctr"/>
            <a:r>
              <a:rPr lang="es-ES" sz="1600" dirty="0" err="1"/>
              <a:t>Grafana</a:t>
            </a:r>
            <a:endParaRPr lang="es-ES" sz="1600" dirty="0"/>
          </a:p>
        </p:txBody>
      </p:sp>
      <p:sp>
        <p:nvSpPr>
          <p:cNvPr id="4" name="TextBox 3">
            <a:extLst>
              <a:ext uri="{FF2B5EF4-FFF2-40B4-BE49-F238E27FC236}">
                <a16:creationId xmlns:a16="http://schemas.microsoft.com/office/drawing/2014/main" id="{C5CFB8D5-494A-809A-1375-11B378A97EBF}"/>
              </a:ext>
            </a:extLst>
          </p:cNvPr>
          <p:cNvSpPr txBox="1"/>
          <p:nvPr/>
        </p:nvSpPr>
        <p:spPr>
          <a:xfrm>
            <a:off x="8980749" y="7469624"/>
            <a:ext cx="3013744" cy="338554"/>
          </a:xfrm>
          <a:prstGeom prst="rect">
            <a:avLst/>
          </a:prstGeom>
          <a:noFill/>
        </p:spPr>
        <p:txBody>
          <a:bodyPr wrap="square" rtlCol="0">
            <a:spAutoFit/>
          </a:bodyPr>
          <a:lstStyle/>
          <a:p>
            <a:pPr algn="ctr"/>
            <a:r>
              <a:rPr lang="es-ES" sz="1600" dirty="0" err="1"/>
              <a:t>Metabase</a:t>
            </a:r>
            <a:endParaRPr lang="es-ES" sz="1600" dirty="0"/>
          </a:p>
        </p:txBody>
      </p:sp>
    </p:spTree>
    <p:extLst>
      <p:ext uri="{BB962C8B-B14F-4D97-AF65-F5344CB8AC3E}">
        <p14:creationId xmlns:p14="http://schemas.microsoft.com/office/powerpoint/2010/main" val="565724828"/>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F071A7-D54C-2DE4-BC93-C933A6805A4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63600" y="2851696"/>
            <a:ext cx="1098245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m</a:t>
            </a:r>
            <a:r>
              <a:rPr lang="es-ES" altLang="es-ES" sz="2600" dirty="0" err="1"/>
              <a:t>onitoreo</a:t>
            </a:r>
            <a:r>
              <a:rPr lang="es-ES" altLang="es-ES" sz="2600" dirty="0"/>
              <a:t> de procesos, componentes, artefactos o dispositivos no es algo nuevo. Dependiendo del área podemos encontrar multitud de herramientas que permiten realizar esto.</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84350" y="111994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Monitoreo </a:t>
            </a:r>
          </a:p>
        </p:txBody>
      </p:sp>
      <p:pic>
        <p:nvPicPr>
          <p:cNvPr id="2050" name="Picture 2" descr="Aplicación PRTG para desktop">
            <a:extLst>
              <a:ext uri="{FF2B5EF4-FFF2-40B4-BE49-F238E27FC236}">
                <a16:creationId xmlns:a16="http://schemas.microsoft.com/office/drawing/2014/main" id="{B3926532-F2C3-5568-9DF5-2D1EDD76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975" y="4580191"/>
            <a:ext cx="5255924" cy="33131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69367-9438-8D5B-FF61-45527EE8FAA8}"/>
              </a:ext>
            </a:extLst>
          </p:cNvPr>
          <p:cNvSpPr txBox="1"/>
          <p:nvPr/>
        </p:nvSpPr>
        <p:spPr>
          <a:xfrm>
            <a:off x="2445065" y="7893374"/>
            <a:ext cx="3013744" cy="338554"/>
          </a:xfrm>
          <a:prstGeom prst="rect">
            <a:avLst/>
          </a:prstGeom>
          <a:noFill/>
        </p:spPr>
        <p:txBody>
          <a:bodyPr wrap="square" rtlCol="0">
            <a:spAutoFit/>
          </a:bodyPr>
          <a:lstStyle/>
          <a:p>
            <a:pPr algn="ctr"/>
            <a:r>
              <a:rPr lang="es-ES" sz="1600" dirty="0"/>
              <a:t>PRTG</a:t>
            </a:r>
          </a:p>
        </p:txBody>
      </p:sp>
      <p:sp>
        <p:nvSpPr>
          <p:cNvPr id="10" name="AutoShape 10" descr="open source monitoring system">
            <a:extLst>
              <a:ext uri="{FF2B5EF4-FFF2-40B4-BE49-F238E27FC236}">
                <a16:creationId xmlns:a16="http://schemas.microsoft.com/office/drawing/2014/main" id="{BF9B046A-DE52-5070-342B-3EDE30211385}"/>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12">
            <a:extLst>
              <a:ext uri="{FF2B5EF4-FFF2-40B4-BE49-F238E27FC236}">
                <a16:creationId xmlns:a16="http://schemas.microsoft.com/office/drawing/2014/main" id="{21B5A5EB-4843-1F38-F077-EF938F750118}"/>
              </a:ext>
            </a:extLst>
          </p:cNvPr>
          <p:cNvPicPr>
            <a:picLocks noChangeAspect="1"/>
          </p:cNvPicPr>
          <p:nvPr/>
        </p:nvPicPr>
        <p:blipFill>
          <a:blip r:embed="rId8"/>
          <a:stretch>
            <a:fillRect/>
          </a:stretch>
        </p:blipFill>
        <p:spPr>
          <a:xfrm>
            <a:off x="7450180" y="4781874"/>
            <a:ext cx="5013220" cy="3111500"/>
          </a:xfrm>
          <a:prstGeom prst="rect">
            <a:avLst/>
          </a:prstGeom>
        </p:spPr>
      </p:pic>
      <p:sp>
        <p:nvSpPr>
          <p:cNvPr id="14" name="TextBox 13">
            <a:extLst>
              <a:ext uri="{FF2B5EF4-FFF2-40B4-BE49-F238E27FC236}">
                <a16:creationId xmlns:a16="http://schemas.microsoft.com/office/drawing/2014/main" id="{B8E79AAD-FCF9-09C9-4B5C-2D98270F78AF}"/>
              </a:ext>
            </a:extLst>
          </p:cNvPr>
          <p:cNvSpPr txBox="1"/>
          <p:nvPr/>
        </p:nvSpPr>
        <p:spPr>
          <a:xfrm>
            <a:off x="8449918" y="7842037"/>
            <a:ext cx="3013744" cy="338554"/>
          </a:xfrm>
          <a:prstGeom prst="rect">
            <a:avLst/>
          </a:prstGeom>
          <a:noFill/>
        </p:spPr>
        <p:txBody>
          <a:bodyPr wrap="square" rtlCol="0">
            <a:spAutoFit/>
          </a:bodyPr>
          <a:lstStyle/>
          <a:p>
            <a:pPr algn="ctr"/>
            <a:r>
              <a:rPr lang="es-ES" sz="1600" dirty="0"/>
              <a:t>Nagios</a:t>
            </a:r>
          </a:p>
        </p:txBody>
      </p:sp>
    </p:spTree>
    <p:extLst>
      <p:ext uri="{BB962C8B-B14F-4D97-AF65-F5344CB8AC3E}">
        <p14:creationId xmlns:p14="http://schemas.microsoft.com/office/powerpoint/2010/main" val="987468717"/>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078F51-47CF-7A38-7032-277E2895E23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42713" y="2854197"/>
            <a:ext cx="1094296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del control de dispositivos y la automatización de tareas, una herramienta que sea capaz de ser flexible ante las diferentes arquitecturas, protocolos y estándares que pueden presentar los artefactos es indispensable, pero a su vez las hacen herramientas complejas de uso y en general se requiere cierto conocimiento técnico para manejarlas.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21027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Control </a:t>
            </a:r>
          </a:p>
        </p:txBody>
      </p:sp>
      <p:pic>
        <p:nvPicPr>
          <p:cNvPr id="3074" name="Picture 2" descr="Getting Started with Rule Engine | ThingsBoard Community Edition">
            <a:extLst>
              <a:ext uri="{FF2B5EF4-FFF2-40B4-BE49-F238E27FC236}">
                <a16:creationId xmlns:a16="http://schemas.microsoft.com/office/drawing/2014/main" id="{849C50F0-2463-34ED-1F2F-DD02B0ABB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292" y="5397839"/>
            <a:ext cx="4935739" cy="27763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oT Visual Programming Environment Node-RED Hits 1.0">
            <a:extLst>
              <a:ext uri="{FF2B5EF4-FFF2-40B4-BE49-F238E27FC236}">
                <a16:creationId xmlns:a16="http://schemas.microsoft.com/office/drawing/2014/main" id="{C5BDACC4-59A7-B488-725A-A6B9CD8B39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5397839"/>
            <a:ext cx="5151981" cy="2764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A380A0-A484-8DD1-A38F-DDC0E9A2E038}"/>
              </a:ext>
            </a:extLst>
          </p:cNvPr>
          <p:cNvSpPr txBox="1"/>
          <p:nvPr/>
        </p:nvSpPr>
        <p:spPr>
          <a:xfrm>
            <a:off x="2571289" y="8204776"/>
            <a:ext cx="3013744" cy="338554"/>
          </a:xfrm>
          <a:prstGeom prst="rect">
            <a:avLst/>
          </a:prstGeom>
          <a:noFill/>
        </p:spPr>
        <p:txBody>
          <a:bodyPr wrap="square" rtlCol="0">
            <a:spAutoFit/>
          </a:bodyPr>
          <a:lstStyle/>
          <a:p>
            <a:pPr algn="ctr"/>
            <a:r>
              <a:rPr lang="es-ES" sz="1600" dirty="0" err="1"/>
              <a:t>ThinkBoard</a:t>
            </a:r>
            <a:endParaRPr lang="es-ES" sz="1600" dirty="0"/>
          </a:p>
        </p:txBody>
      </p:sp>
      <p:sp>
        <p:nvSpPr>
          <p:cNvPr id="3" name="TextBox 2">
            <a:extLst>
              <a:ext uri="{FF2B5EF4-FFF2-40B4-BE49-F238E27FC236}">
                <a16:creationId xmlns:a16="http://schemas.microsoft.com/office/drawing/2014/main" id="{A89AB8F7-A0DF-44F7-1855-F3D92CB80333}"/>
              </a:ext>
            </a:extLst>
          </p:cNvPr>
          <p:cNvSpPr txBox="1"/>
          <p:nvPr/>
        </p:nvSpPr>
        <p:spPr>
          <a:xfrm>
            <a:off x="8435614" y="8204776"/>
            <a:ext cx="3013744" cy="338554"/>
          </a:xfrm>
          <a:prstGeom prst="rect">
            <a:avLst/>
          </a:prstGeom>
          <a:noFill/>
        </p:spPr>
        <p:txBody>
          <a:bodyPr wrap="square" rtlCol="0">
            <a:spAutoFit/>
          </a:bodyPr>
          <a:lstStyle/>
          <a:p>
            <a:pPr algn="ctr"/>
            <a:r>
              <a:rPr lang="es-ES" sz="1600" dirty="0" err="1"/>
              <a:t>Node</a:t>
            </a:r>
            <a:r>
              <a:rPr lang="es-ES" sz="1600" dirty="0"/>
              <a:t>-Red</a:t>
            </a:r>
          </a:p>
        </p:txBody>
      </p:sp>
    </p:spTree>
    <p:extLst>
      <p:ext uri="{BB962C8B-B14F-4D97-AF65-F5344CB8AC3E}">
        <p14:creationId xmlns:p14="http://schemas.microsoft.com/office/powerpoint/2010/main" val="2217191085"/>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77115-6B68-0CC7-5A6A-6663481CA9A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18</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3"/>
            <a:ext cx="10985679"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Las placas programables son microcontroladores y microcomputadores  utilizados para realizar prototipos de estos dispositivos a un bajo costo más conocidas son placas Arduino y o </a:t>
            </a:r>
            <a:r>
              <a:rPr lang="es-ES" altLang="es-ES" sz="2600" dirty="0" err="1"/>
              <a:t>SoC</a:t>
            </a:r>
            <a:r>
              <a:rPr lang="es-ES" altLang="es-ES" sz="2600" dirty="0"/>
              <a:t> como los Raspberry Pi, creados bajo la idea de ser hardware abierto y con los cuales se puede probar la electrónica básica, sensores y actuadores necesarios para automatizar procesos. </a:t>
            </a:r>
            <a:endParaRPr lang="es-ES" altLang="es-ES"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Placas Programables</a:t>
            </a:r>
            <a:endParaRPr lang="es-ES" altLang="es-ES" dirty="0"/>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47954" y="121078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¿Qué son las placas programables?</a:t>
            </a:r>
          </a:p>
        </p:txBody>
      </p:sp>
      <p:pic>
        <p:nvPicPr>
          <p:cNvPr id="14" name="Picture 8">
            <a:extLst>
              <a:ext uri="{FF2B5EF4-FFF2-40B4-BE49-F238E27FC236}">
                <a16:creationId xmlns:a16="http://schemas.microsoft.com/office/drawing/2014/main" id="{354CBFF0-69F0-87D2-8B57-09A07638769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2850" y="7032923"/>
            <a:ext cx="1898650"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9">
            <a:extLst>
              <a:ext uri="{FF2B5EF4-FFF2-40B4-BE49-F238E27FC236}">
                <a16:creationId xmlns:a16="http://schemas.microsoft.com/office/drawing/2014/main" id="{843397C4-0123-8666-FC9D-35398E6C0F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86800" y="6917035"/>
            <a:ext cx="1616075"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0">
            <a:extLst>
              <a:ext uri="{FF2B5EF4-FFF2-40B4-BE49-F238E27FC236}">
                <a16:creationId xmlns:a16="http://schemas.microsoft.com/office/drawing/2014/main" id="{ACBCBD3B-2E4D-91CA-EC6C-874E33462ED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917762" y="5680373"/>
            <a:ext cx="2427288"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1">
            <a:extLst>
              <a:ext uri="{FF2B5EF4-FFF2-40B4-BE49-F238E27FC236}">
                <a16:creationId xmlns:a16="http://schemas.microsoft.com/office/drawing/2014/main" id="{D46DC426-34A9-B049-B510-CB1CA63CD67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09500" y="5204123"/>
            <a:ext cx="2430462" cy="198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2">
            <a:extLst>
              <a:ext uri="{FF2B5EF4-FFF2-40B4-BE49-F238E27FC236}">
                <a16:creationId xmlns:a16="http://schemas.microsoft.com/office/drawing/2014/main" id="{DDF193ED-03F4-C4D9-B023-1265F3F1695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98816" y="5154415"/>
            <a:ext cx="2679700" cy="198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3">
            <a:extLst>
              <a:ext uri="{FF2B5EF4-FFF2-40B4-BE49-F238E27FC236}">
                <a16:creationId xmlns:a16="http://schemas.microsoft.com/office/drawing/2014/main" id="{5A6939EF-7FFF-FE0F-1155-9ED2CA2209C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92587" y="5350173"/>
            <a:ext cx="2681288"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B06854-5937-EBD6-8A71-DA2AD257B34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333359"/>
            <a:ext cx="344611" cy="291654"/>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Metodológico y Herramientas de Desarrollo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209418913"/>
      </p:ext>
    </p:extLst>
  </p:cSld>
  <p:clrMapOvr>
    <a:overrideClrMapping bg1="lt1" tx1="dk1" bg2="lt2" tx2="dk2" accent1="accent1" accent2="accent2" accent3="accent3" accent4="accent4" accent5="accent5" accent6="accent6" hlink="hlink" folHlink="folHlink"/>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06CFFA-F51B-D0CD-4E5D-1420B89C6BE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464668" y="1732757"/>
            <a:ext cx="11099800" cy="6284913"/>
          </a:xfrm>
        </p:spPr>
        <p:txBody>
          <a:bodyPr/>
          <a:lstStyle/>
          <a:p>
            <a:pPr marL="342900" indent="-342900" defTabSz="466725" eaLnBrk="1">
              <a:spcBef>
                <a:spcPts val="1200"/>
              </a:spcBef>
              <a:buSzPct val="75000"/>
              <a:buFont typeface="Courier New" panose="02070309020205020404" pitchFamily="49" charset="0"/>
              <a:buChar char="o"/>
            </a:pPr>
            <a:r>
              <a:rPr lang="es-ES" altLang="es-ES" sz="2400" b="1" dirty="0"/>
              <a:t>Introducción.</a:t>
            </a:r>
          </a:p>
          <a:p>
            <a:pPr marL="342900" indent="-342900" defTabSz="466725" eaLnBrk="1">
              <a:spcBef>
                <a:spcPts val="1200"/>
              </a:spcBef>
              <a:buSzPct val="75000"/>
              <a:buFont typeface="Courier New" panose="02070309020205020404" pitchFamily="49" charset="0"/>
              <a:buChar char="o"/>
            </a:pPr>
            <a:r>
              <a:rPr lang="es-ES" altLang="es-ES" sz="2400" b="1" dirty="0"/>
              <a:t>Planteamiento del Problema</a:t>
            </a:r>
          </a:p>
          <a:p>
            <a:pPr marL="733425" lvl="2" indent="-276225" defTabSz="466725" eaLnBrk="1">
              <a:spcBef>
                <a:spcPts val="1200"/>
              </a:spcBef>
              <a:buSzPct val="75000"/>
              <a:buFontTx/>
              <a:buChar char="•"/>
            </a:pPr>
            <a:r>
              <a:rPr lang="es-ES" altLang="es-ES" sz="2400" dirty="0"/>
              <a:t>Análisis del Problema.</a:t>
            </a:r>
          </a:p>
          <a:p>
            <a:pPr marL="733425" lvl="2" indent="-276225" defTabSz="466725" eaLnBrk="1">
              <a:spcBef>
                <a:spcPts val="1200"/>
              </a:spcBef>
              <a:buSzPct val="75000"/>
              <a:buFontTx/>
              <a:buChar char="•"/>
            </a:pPr>
            <a:r>
              <a:rPr lang="es-ES" altLang="es-ES" sz="2400" dirty="0"/>
              <a:t>Objetivos del Trabajo Especial de Grado.</a:t>
            </a:r>
          </a:p>
          <a:p>
            <a:pPr marL="733425" lvl="2" indent="-276225" defTabSz="466725" eaLnBrk="1">
              <a:spcBef>
                <a:spcPts val="1200"/>
              </a:spcBef>
              <a:buSzPct val="75000"/>
              <a:buFontTx/>
              <a:buChar char="•"/>
            </a:pPr>
            <a:r>
              <a:rPr lang="es-ES" altLang="es-ES" sz="2400" dirty="0"/>
              <a:t>Alcance.</a:t>
            </a:r>
          </a:p>
          <a:p>
            <a:pPr marL="342900" indent="-342900" defTabSz="466725" eaLnBrk="1">
              <a:spcBef>
                <a:spcPts val="1200"/>
              </a:spcBef>
              <a:buSzPct val="75000"/>
              <a:buFont typeface="Courier New" panose="02070309020205020404" pitchFamily="49" charset="0"/>
              <a:buChar char="o"/>
            </a:pPr>
            <a:r>
              <a:rPr lang="es-ES" altLang="es-ES" sz="2400" b="1" dirty="0"/>
              <a:t>Marco Teórico</a:t>
            </a:r>
          </a:p>
          <a:p>
            <a:pPr marL="733425" lvl="2" indent="-276225" defTabSz="466725" eaLnBrk="1">
              <a:spcBef>
                <a:spcPts val="1200"/>
              </a:spcBef>
              <a:buSzPct val="75000"/>
              <a:buFontTx/>
              <a:buChar char="•"/>
            </a:pPr>
            <a:r>
              <a:rPr lang="es-ES" altLang="es-ES" sz="2400" dirty="0"/>
              <a:t>Internet de las Cosas.</a:t>
            </a:r>
          </a:p>
          <a:p>
            <a:pPr marL="733425" lvl="2" indent="-276225" defTabSz="466725" eaLnBrk="1">
              <a:spcBef>
                <a:spcPts val="1200"/>
              </a:spcBef>
              <a:buSzPct val="75000"/>
              <a:buFontTx/>
              <a:buChar char="•"/>
            </a:pPr>
            <a:r>
              <a:rPr lang="es-ES" altLang="es-ES" sz="2400" dirty="0"/>
              <a:t>Herramientas de Visualización, Monitoreo y Control.</a:t>
            </a:r>
          </a:p>
          <a:p>
            <a:pPr marL="733425" lvl="2" indent="-276225" defTabSz="466725" eaLnBrk="1">
              <a:spcBef>
                <a:spcPts val="1200"/>
              </a:spcBef>
              <a:buSzPct val="75000"/>
              <a:buFontTx/>
              <a:buChar char="•"/>
            </a:pPr>
            <a:r>
              <a:rPr lang="es-ES" altLang="es-ES" sz="2400" dirty="0"/>
              <a:t>Placas Programables.</a:t>
            </a:r>
          </a:p>
          <a:p>
            <a:pPr marL="342900" indent="-342900" defTabSz="466725" eaLnBrk="1">
              <a:spcBef>
                <a:spcPts val="1200"/>
              </a:spcBef>
              <a:buSzPct val="75000"/>
              <a:buFont typeface="Courier New" panose="02070309020205020404" pitchFamily="49" charset="0"/>
              <a:buChar char="o"/>
            </a:pPr>
            <a:r>
              <a:rPr lang="es-ES" altLang="es-ES" sz="2400" b="1" dirty="0"/>
              <a:t>Marco Metodológico y Herramientas de Desarrollo</a:t>
            </a:r>
          </a:p>
          <a:p>
            <a:pPr marL="733425" lvl="2" indent="-276225" defTabSz="466725" eaLnBrk="1">
              <a:spcBef>
                <a:spcPts val="1200"/>
              </a:spcBef>
              <a:buSzPct val="75000"/>
              <a:buFontTx/>
              <a:buChar char="•"/>
            </a:pPr>
            <a:r>
              <a:rPr lang="es-ES" altLang="es-ES" sz="2400" dirty="0"/>
              <a:t>Diseño e Implementación.</a:t>
            </a:r>
          </a:p>
          <a:p>
            <a:pPr marL="733425" lvl="2" indent="-276225" defTabSz="466725" eaLnBrk="1">
              <a:spcBef>
                <a:spcPts val="1200"/>
              </a:spcBef>
              <a:buSzPct val="75000"/>
              <a:buFontTx/>
              <a:buChar char="•"/>
            </a:pPr>
            <a:r>
              <a:rPr lang="es-ES" altLang="es-ES" sz="2400" dirty="0"/>
              <a:t>Herramientas de Desarrollo.</a:t>
            </a:r>
          </a:p>
          <a:p>
            <a:pPr marL="733425" lvl="2" indent="-276225" defTabSz="466725" eaLnBrk="1">
              <a:spcBef>
                <a:spcPts val="1200"/>
              </a:spcBef>
              <a:buSzPct val="75000"/>
              <a:buFontTx/>
              <a:buChar char="•"/>
            </a:pPr>
            <a:r>
              <a:rPr lang="es-ES" altLang="es-ES" sz="2400" dirty="0"/>
              <a:t>Entorno de Pruebas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FF856EA4-EFF0-4DB2-A7FC-F0C6E269AC72}" type="slidenum">
              <a:rPr lang="es-ES" altLang="es-ES" sz="1800"/>
              <a:pPr eaLnBrk="1"/>
              <a:t>2</a:t>
            </a:fld>
            <a:endParaRPr lang="es-ES" altLang="es-ES"/>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464668" y="387350"/>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Agenda</a:t>
            </a:r>
            <a:endParaRPr lang="es-ES" altLang="es-ES" dirty="0"/>
          </a:p>
        </p:txBody>
      </p:sp>
    </p:spTree>
  </p:cSld>
  <p:clrMapOvr>
    <a:masterClrMapping/>
  </p:clrMapOvr>
  <p:transition spd="slow">
    <p:dissolve/>
  </p:transition>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0D94FC-C54D-3C60-DC81-26D1DECC51D4}"/>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00411" y="2712515"/>
            <a:ext cx="10897939"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implementación se uso una metodología ágil en la que se plantearon tareas dentro de </a:t>
            </a:r>
            <a:r>
              <a:rPr lang="es-ES" altLang="es-ES" sz="2600" dirty="0" err="1"/>
              <a:t>sprints</a:t>
            </a:r>
            <a:r>
              <a:rPr lang="es-ES" altLang="es-ES" sz="2600" dirty="0"/>
              <a:t> de dos semanas de duración donde se busco realizar entregables incrementables.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su totalidad el desarrollo termino llevando tres </a:t>
            </a:r>
            <a:r>
              <a:rPr lang="es-ES" altLang="es-ES" sz="2600" dirty="0" err="1"/>
              <a:t>sprints</a:t>
            </a:r>
            <a:r>
              <a:rPr lang="es-ES" altLang="es-ES" sz="2600" dirty="0"/>
              <a:t> para el desarrollo de los prototipos funcionales en los dispositivos IoT y cuatro </a:t>
            </a:r>
            <a:r>
              <a:rPr lang="es-ES" altLang="es-ES" sz="2600" dirty="0" err="1"/>
              <a:t>sprints</a:t>
            </a:r>
            <a:r>
              <a:rPr lang="es-ES" altLang="es-ES" sz="2600" dirty="0"/>
              <a:t> para el desarrollo de la aplicación web.</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00411" y="13161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4098" name="Picture 2" descr="Imágenes De Metodologia Agil">
            <a:extLst>
              <a:ext uri="{FF2B5EF4-FFF2-40B4-BE49-F238E27FC236}">
                <a16:creationId xmlns:a16="http://schemas.microsoft.com/office/drawing/2014/main" id="{D42F92B1-6B84-207F-52B0-54811CEB8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217" y="5298677"/>
            <a:ext cx="3951238" cy="361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00083"/>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E5180D-FEFF-F60F-E773-39707E9F5A1A}"/>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58988" y="2769568"/>
            <a:ext cx="11025447"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diseño de</a:t>
            </a:r>
            <a:r>
              <a:rPr lang="es-ES" altLang="es-ES" sz="2600" dirty="0"/>
              <a:t> se comenzó por los prototipos funcionales de dispositivos IoT. En el diseño se busco establecer el uso de diferentes enfoques tecnológicos (microcontroladores y microcomputadores) y sus componentes (sensores diferentes para medir las mismas variables, actuadores para cambiar el ambiente). Por el lado de las comunicaciones y para simplificar se planteo el uso de un solo tipo de protocolo. </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2735" y="131665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de dispositivos </a:t>
            </a:r>
          </a:p>
        </p:txBody>
      </p:sp>
      <p:pic>
        <p:nvPicPr>
          <p:cNvPr id="3" name="Picture 2">
            <a:extLst>
              <a:ext uri="{FF2B5EF4-FFF2-40B4-BE49-F238E27FC236}">
                <a16:creationId xmlns:a16="http://schemas.microsoft.com/office/drawing/2014/main" id="{6B5AD712-2F67-EFD2-AC45-48951BA60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869" y="5830590"/>
            <a:ext cx="2284825" cy="2042199"/>
          </a:xfrm>
          <a:prstGeom prst="rect">
            <a:avLst/>
          </a:prstGeom>
        </p:spPr>
      </p:pic>
      <p:pic>
        <p:nvPicPr>
          <p:cNvPr id="5" name="Picture 4">
            <a:extLst>
              <a:ext uri="{FF2B5EF4-FFF2-40B4-BE49-F238E27FC236}">
                <a16:creationId xmlns:a16="http://schemas.microsoft.com/office/drawing/2014/main" id="{CE0EE572-D7D2-6ABD-31FF-7898526BE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9779" y="5668231"/>
            <a:ext cx="2718398" cy="2042199"/>
          </a:xfrm>
          <a:prstGeom prst="rect">
            <a:avLst/>
          </a:prstGeom>
        </p:spPr>
      </p:pic>
      <p:pic>
        <p:nvPicPr>
          <p:cNvPr id="7" name="Picture 6">
            <a:extLst>
              <a:ext uri="{FF2B5EF4-FFF2-40B4-BE49-F238E27FC236}">
                <a16:creationId xmlns:a16="http://schemas.microsoft.com/office/drawing/2014/main" id="{647DE26E-1574-ED78-0846-FD1E5B963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2263" y="5738707"/>
            <a:ext cx="2284825" cy="2134082"/>
          </a:xfrm>
          <a:prstGeom prst="rect">
            <a:avLst/>
          </a:prstGeom>
        </p:spPr>
      </p:pic>
      <p:pic>
        <p:nvPicPr>
          <p:cNvPr id="9" name="Picture 8">
            <a:extLst>
              <a:ext uri="{FF2B5EF4-FFF2-40B4-BE49-F238E27FC236}">
                <a16:creationId xmlns:a16="http://schemas.microsoft.com/office/drawing/2014/main" id="{82211DE5-8FCF-A43F-5616-ACEBCC4CCE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8138" y="5816190"/>
            <a:ext cx="2905038" cy="1746279"/>
          </a:xfrm>
          <a:prstGeom prst="rect">
            <a:avLst/>
          </a:prstGeom>
        </p:spPr>
      </p:pic>
    </p:spTree>
    <p:extLst>
      <p:ext uri="{BB962C8B-B14F-4D97-AF65-F5344CB8AC3E}">
        <p14:creationId xmlns:p14="http://schemas.microsoft.com/office/powerpoint/2010/main" val="319966433"/>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12AF54-9636-C720-F37D-C97E64A5155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95650"/>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Se crearon cuatro prototipos de dispositivos, dos de ellos con tipo de sensores espejo para poder medir la diferencias en los datos reportados por sensores en dos ubicaciones distintas y dos sensores dedicados a la seguridad, uno dedicado a sensores y actuadores para acceso y uno para hacer de cámara de seguridad inteligente.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97966" y="128104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de dispositivos </a:t>
            </a:r>
          </a:p>
        </p:txBody>
      </p:sp>
      <p:pic>
        <p:nvPicPr>
          <p:cNvPr id="3" name="Picture 2">
            <a:extLst>
              <a:ext uri="{FF2B5EF4-FFF2-40B4-BE49-F238E27FC236}">
                <a16:creationId xmlns:a16="http://schemas.microsoft.com/office/drawing/2014/main" id="{FF559863-1547-DEBF-44F3-0FE9C90CE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8773" y="5380856"/>
            <a:ext cx="3724314" cy="2793236"/>
          </a:xfrm>
          <a:prstGeom prst="rect">
            <a:avLst/>
          </a:prstGeom>
        </p:spPr>
      </p:pic>
      <p:pic>
        <p:nvPicPr>
          <p:cNvPr id="4" name="Picture 3">
            <a:extLst>
              <a:ext uri="{FF2B5EF4-FFF2-40B4-BE49-F238E27FC236}">
                <a16:creationId xmlns:a16="http://schemas.microsoft.com/office/drawing/2014/main" id="{ADAF5CBC-C5C5-5568-7391-4B80CA999B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9217" y="5380856"/>
            <a:ext cx="3724314" cy="2793236"/>
          </a:xfrm>
          <a:prstGeom prst="rect">
            <a:avLst/>
          </a:prstGeom>
        </p:spPr>
      </p:pic>
    </p:spTree>
    <p:extLst>
      <p:ext uri="{BB962C8B-B14F-4D97-AF65-F5344CB8AC3E}">
        <p14:creationId xmlns:p14="http://schemas.microsoft.com/office/powerpoint/2010/main" val="4186143289"/>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2630D2-9018-3972-05A3-A3577DA6759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695402"/>
            <a:ext cx="11061700"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 la aplicación web, la meta fue ser capaz de centralizar las herramientas de visualización de datos y de monitoreo y control de dispositivos de forma embebida.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También se tuvo en cuenta una estructura monolítica basada en módulos de manera que pueda crecer de manera orgánica en términos de tecnologías y protocolos a implementar.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34840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aplicación web </a:t>
            </a: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3560630"/>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932E46-0F3D-12A0-E842-63633EA9262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2"/>
            <a:ext cx="11099800"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10035" y="139246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aplicación web </a:t>
            </a:r>
          </a:p>
        </p:txBody>
      </p:sp>
      <p:sp>
        <p:nvSpPr>
          <p:cNvPr id="21" name="AutoShape 5">
            <a:extLst>
              <a:ext uri="{FF2B5EF4-FFF2-40B4-BE49-F238E27FC236}">
                <a16:creationId xmlns:a16="http://schemas.microsoft.com/office/drawing/2014/main" id="{7CBD59F6-E126-AA3B-E69E-5AD50DC80713}"/>
              </a:ext>
            </a:extLst>
          </p:cNvPr>
          <p:cNvSpPr>
            <a:spLocks/>
          </p:cNvSpPr>
          <p:nvPr/>
        </p:nvSpPr>
        <p:spPr bwMode="auto">
          <a:xfrm>
            <a:off x="1356395" y="2627735"/>
            <a:ext cx="10841955"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implementar la arquitectura anterior se acordó el uso de tecnologías de contenedores para las aplicaciones de control, visualización y monitoreo elegidas para ser integradas dentro de la interfaz web.</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el almacenamiento de información en todo el sistema se definió usar dos bases de datos: una base de datos para los elementos del sistema web y otra con la tarea de almacenar los datos de los sensores. Finalmente un intermediario que controle la comunicación entre los dispositivos y el sistema.</a:t>
            </a:r>
          </a:p>
        </p:txBody>
      </p:sp>
    </p:spTree>
    <p:extLst>
      <p:ext uri="{BB962C8B-B14F-4D97-AF65-F5344CB8AC3E}">
        <p14:creationId xmlns:p14="http://schemas.microsoft.com/office/powerpoint/2010/main" val="163772308"/>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5D2279-2424-64C0-BA71-5C4829A4865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500536"/>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visualización de datos la herramienta seleccionada fue </a:t>
            </a:r>
            <a:r>
              <a:rPr lang="es-ES" altLang="es-ES" sz="2600" dirty="0" err="1"/>
              <a:t>Grafana</a:t>
            </a:r>
            <a:r>
              <a:rPr lang="es-ES" altLang="es-ES" sz="2600" dirty="0"/>
              <a:t> un software de código abierto capaz de crear cuadros de mando con gráficos. En el caso de la herramienta de control se escogió la herramienta de automatización de tareas </a:t>
            </a:r>
            <a:r>
              <a:rPr lang="es-ES" altLang="es-ES" sz="2600" dirty="0" err="1"/>
              <a:t>Node</a:t>
            </a:r>
            <a:r>
              <a:rPr lang="es-ES" altLang="es-ES" sz="2600" dirty="0"/>
              <a:t>-Red. Para la comunicación de los dispositivos y el sistema web se escogió el protocolo MQTT.</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30511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61840" y="12938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6" name="Picture 5">
            <a:extLst>
              <a:ext uri="{FF2B5EF4-FFF2-40B4-BE49-F238E27FC236}">
                <a16:creationId xmlns:a16="http://schemas.microsoft.com/office/drawing/2014/main" id="{F0F89087-F019-0A5C-8CC3-AF8C33B0F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425" y="4635437"/>
            <a:ext cx="8545950" cy="4268528"/>
          </a:xfrm>
          <a:prstGeom prst="rect">
            <a:avLst/>
          </a:prstGeom>
        </p:spPr>
      </p:pic>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4349506"/>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01EA4-B86B-FBCB-EC9C-D15DB3DE5C5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860576"/>
            <a:ext cx="1087288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Para el caso de las herramientas de hardware se conto con un microcontrolador Arduino Uno. Fue programada bajo el lenguaje de programación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Arduin</a:t>
            </a:r>
            <a:r>
              <a:rPr lang="es-ES" altLang="es-ES" sz="2600" dirty="0"/>
              <a:t>o para poder comunicarse con los sensores y actuadores.</a:t>
            </a:r>
            <a:endParaRPr lang="es-ES" altLang="es-ES" dirty="0"/>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resto de los dispositivos se hizo uso de microcomputadores Raspberry Pi: dos del tipo modelo 3B y dos del tipo Zero. Al ser computadores estos usaron un derivado del sistema operativo Debian llamado Raspberry Pi OS (otrora Raspbian). Para programar el comportamiento de los sensores y actuadores se crearon varios scripts en el lenguaje de programación Python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352"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60352" y="125095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Hardware</a:t>
            </a:r>
          </a:p>
        </p:txBody>
      </p:sp>
    </p:spTree>
    <p:extLst>
      <p:ext uri="{BB962C8B-B14F-4D97-AF65-F5344CB8AC3E}">
        <p14:creationId xmlns:p14="http://schemas.microsoft.com/office/powerpoint/2010/main" val="2300427542"/>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015934FF-6CA0-6858-858D-B93E89A3D3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DE893E-E95E-3842-AD07-172D6F39E96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DB51775-A7EB-BAB0-91F2-5DD386892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B1F2DA38-1FA9-6EA7-6FF9-A23D5A1AAE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61281A0A-E1EC-A797-C5E9-6F3BED41DE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B2E5AEA-49A0-4C8A-464D-30E9B7C3B32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EA339B45-79D2-FA64-A0D7-292B16F54466}"/>
              </a:ext>
            </a:extLst>
          </p:cNvPr>
          <p:cNvSpPr>
            <a:spLocks/>
          </p:cNvSpPr>
          <p:nvPr/>
        </p:nvSpPr>
        <p:spPr bwMode="auto">
          <a:xfrm>
            <a:off x="1461840" y="2860576"/>
            <a:ext cx="1072919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La aplicación web fue creada en el lenguaje de programación Python bajo el framework Django. La base de datos para administración del sistema web escogido fue </a:t>
            </a:r>
            <a:r>
              <a:rPr lang="es-ES" altLang="es-ES" sz="2600" dirty="0" err="1"/>
              <a:t>Postrgresql</a:t>
            </a:r>
            <a:r>
              <a:rPr lang="es-ES" altLang="es-ES" sz="2600" dirty="0"/>
              <a:t>, por su facilidad de uso y robustez. Para los datos provenientes de sensores y actuadores se opto por utilizar la base de datos NoSQL </a:t>
            </a:r>
            <a:r>
              <a:rPr lang="es-ES" altLang="es-ES" sz="2600" dirty="0" err="1"/>
              <a:t>InfluxDB</a:t>
            </a:r>
            <a:r>
              <a:rPr lang="es-ES" altLang="es-ES" sz="2600" dirty="0"/>
              <a:t> basada en series de tiempo.</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Con respecto a las aplicaciones integradas al sistema, estás fueron desplegadas haciendo uso de contenedores Docker orquestados a través de la tecnología Docker </a:t>
            </a:r>
            <a:r>
              <a:rPr lang="es-ES" altLang="es-ES" sz="2600" dirty="0" err="1"/>
              <a:t>Compose</a:t>
            </a:r>
            <a:r>
              <a:rPr lang="es-ES" altLang="es-ES" sz="2600" dirty="0"/>
              <a:t>.</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Por ultimo, la comunicación fue datos estuvo a cargo de la implementación </a:t>
            </a:r>
            <a:r>
              <a:rPr lang="es-ES" altLang="es-ES" sz="2600" dirty="0" err="1"/>
              <a:t>Mosquitto</a:t>
            </a:r>
            <a:r>
              <a:rPr lang="es-ES" altLang="es-ES" sz="2600" dirty="0"/>
              <a:t> del </a:t>
            </a:r>
            <a:r>
              <a:rPr lang="es-ES" altLang="es-ES" sz="2600" dirty="0" err="1"/>
              <a:t>procotolo</a:t>
            </a:r>
            <a:r>
              <a:rPr lang="es-ES" altLang="es-ES" sz="2600" dirty="0"/>
              <a:t> MQTT</a:t>
            </a:r>
          </a:p>
        </p:txBody>
      </p:sp>
      <p:sp>
        <p:nvSpPr>
          <p:cNvPr id="16391" name="AutoShape 6">
            <a:extLst>
              <a:ext uri="{FF2B5EF4-FFF2-40B4-BE49-F238E27FC236}">
                <a16:creationId xmlns:a16="http://schemas.microsoft.com/office/drawing/2014/main" id="{D25CBFD1-3D4A-A317-A850-2A99EBBCCB2C}"/>
              </a:ext>
            </a:extLst>
          </p:cNvPr>
          <p:cNvSpPr>
            <a:spLocks/>
          </p:cNvSpPr>
          <p:nvPr/>
        </p:nvSpPr>
        <p:spPr bwMode="auto">
          <a:xfrm>
            <a:off x="1460352"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DB452370-CD60-FFD5-22E1-C64732C84F57}"/>
              </a:ext>
            </a:extLst>
          </p:cNvPr>
          <p:cNvSpPr>
            <a:spLocks/>
          </p:cNvSpPr>
          <p:nvPr/>
        </p:nvSpPr>
        <p:spPr bwMode="auto">
          <a:xfrm>
            <a:off x="1460352" y="125095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a:t>
            </a:r>
            <a:r>
              <a:rPr lang="es-ES" altLang="es-ES" sz="3200" dirty="0" err="1"/>
              <a:t>Soft</a:t>
            </a:r>
            <a:r>
              <a:rPr kumimoji="0" lang="es-ES" altLang="es-ES" sz="3200" b="0" i="0" u="none" strike="noStrike" kern="1200" cap="none" spc="0" normalizeH="0" baseline="0" noProof="0" dirty="0" err="1">
                <a:ln>
                  <a:noFill/>
                </a:ln>
                <a:solidFill>
                  <a:srgbClr val="000000"/>
                </a:solidFill>
                <a:effectLst/>
                <a:uLnTx/>
                <a:uFillTx/>
                <a:latin typeface="Helvetica Light" charset="0"/>
                <a:sym typeface="Helvetica Light" charset="0"/>
              </a:rPr>
              <a:t>ware</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74696745"/>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C8C4B09-4B22-8497-C71A-B3F5D3288DD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88B05D2-E265-DEBB-5B3A-DB6C8EABD85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BEC95CE-6E66-0628-1C86-5F611B3935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8F8543C2-9BE4-7818-7151-5871B188F3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105A9B7C-634A-4509-FFB8-46291CAE23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D13EC361-CB91-6E1E-CB5E-4F00F2301652}"/>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1B894AC-A914-C730-51C9-6E87D28D9AAE}"/>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9C06E0D9-782C-079F-037E-098B1DBA8486}"/>
              </a:ext>
            </a:extLst>
          </p:cNvPr>
          <p:cNvSpPr>
            <a:spLocks/>
          </p:cNvSpPr>
          <p:nvPr/>
        </p:nvSpPr>
        <p:spPr bwMode="auto">
          <a:xfrm>
            <a:off x="1323975" y="134840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prototipos de dispositivos</a:t>
            </a:r>
          </a:p>
        </p:txBody>
      </p:sp>
      <p:pic>
        <p:nvPicPr>
          <p:cNvPr id="12" name="Picture 11">
            <a:extLst>
              <a:ext uri="{FF2B5EF4-FFF2-40B4-BE49-F238E27FC236}">
                <a16:creationId xmlns:a16="http://schemas.microsoft.com/office/drawing/2014/main" id="{EEA56DE8-9E87-B195-4BCB-ED95F8ADA3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9005" y="5171233"/>
            <a:ext cx="2370764" cy="3161018"/>
          </a:xfrm>
          <a:prstGeom prst="rect">
            <a:avLst/>
          </a:prstGeom>
        </p:spPr>
      </p:pic>
      <p:pic>
        <p:nvPicPr>
          <p:cNvPr id="16" name="Picture 15">
            <a:extLst>
              <a:ext uri="{FF2B5EF4-FFF2-40B4-BE49-F238E27FC236}">
                <a16:creationId xmlns:a16="http://schemas.microsoft.com/office/drawing/2014/main" id="{802946F5-00CC-EC73-3A1F-3FDCA190B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7018" y="5155084"/>
            <a:ext cx="2370764" cy="3161018"/>
          </a:xfrm>
          <a:prstGeom prst="rect">
            <a:avLst/>
          </a:prstGeom>
        </p:spPr>
      </p:pic>
      <p:sp>
        <p:nvSpPr>
          <p:cNvPr id="2" name="AutoShape 5">
            <a:extLst>
              <a:ext uri="{FF2B5EF4-FFF2-40B4-BE49-F238E27FC236}">
                <a16:creationId xmlns:a16="http://schemas.microsoft.com/office/drawing/2014/main" id="{E0A4ABD9-5951-C8CF-5D21-84791B93BAC7}"/>
              </a:ext>
            </a:extLst>
          </p:cNvPr>
          <p:cNvSpPr>
            <a:spLocks/>
          </p:cNvSpPr>
          <p:nvPr/>
        </p:nvSpPr>
        <p:spPr bwMode="auto">
          <a:xfrm>
            <a:off x="1318419" y="2932584"/>
            <a:ext cx="10512573"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armaron </a:t>
            </a:r>
            <a:r>
              <a:rPr lang="es-ES" altLang="es-ES" sz="2600" dirty="0"/>
              <a:t>cuatro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dispositivos distintos: dos con tareas de monitoreo de variables ambientales y dos dedicados a tareas de vigilancia y seguridad. Uno de cada categoría fue colocado en el interior y en el exterior de</a:t>
            </a:r>
            <a:r>
              <a:rPr lang="es-ES" altLang="es-ES" sz="2600" dirty="0"/>
              <a:t>l hogar para comparar las diferencias entre entornos.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6" name="Picture 5">
            <a:extLst>
              <a:ext uri="{FF2B5EF4-FFF2-40B4-BE49-F238E27FC236}">
                <a16:creationId xmlns:a16="http://schemas.microsoft.com/office/drawing/2014/main" id="{F8B99748-E70E-61FC-D287-DEB9FDA7C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3930" y="5171231"/>
            <a:ext cx="2370765" cy="3161020"/>
          </a:xfrm>
          <a:prstGeom prst="rect">
            <a:avLst/>
          </a:prstGeom>
        </p:spPr>
      </p:pic>
    </p:spTree>
    <p:extLst>
      <p:ext uri="{BB962C8B-B14F-4D97-AF65-F5344CB8AC3E}">
        <p14:creationId xmlns:p14="http://schemas.microsoft.com/office/powerpoint/2010/main" val="3885091640"/>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71694-FD41-2176-D28A-21465657D96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29</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932584"/>
            <a:ext cx="108012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 aplicación web fue desplegada en un Raspberry Pi Modelo 3B que fungió de punto de acceso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WiFi</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para los dispositivos. La aplicación Integró un flujo de control, un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dashboard</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de visualización y una interfaz de control para los dispositivos. Contó con el uso de un usuario administrador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sistem</a:t>
            </a:r>
            <a:r>
              <a:rPr lang="es-ES" altLang="es-ES" sz="2600" dirty="0"/>
              <a:t>a, así como un usuario con solo roles de visualización de las interfaces.</a:t>
            </a:r>
          </a:p>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comprobó que ca</a:t>
            </a:r>
            <a:r>
              <a:rPr lang="es-ES" altLang="es-ES" sz="2600" dirty="0"/>
              <a:t>da herramienta a integrar pudiese cumplir con el </a:t>
            </a:r>
            <a:r>
              <a:rPr lang="es-ES" altLang="es-ES" sz="2600" dirty="0" err="1"/>
              <a:t>proposito</a:t>
            </a:r>
            <a:r>
              <a:rPr lang="es-ES" altLang="es-ES" sz="2600" dirty="0"/>
              <a:t> por la que fue elegida de manera individual y luego se hizo una prueba </a:t>
            </a:r>
            <a:r>
              <a:rPr lang="es-ES" altLang="es-ES" sz="2600" dirty="0" err="1"/>
              <a:t>end</a:t>
            </a:r>
            <a:r>
              <a:rPr lang="es-ES" altLang="es-ES" sz="2600" dirty="0"/>
              <a:t> </a:t>
            </a:r>
            <a:r>
              <a:rPr lang="es-ES" altLang="es-ES" sz="2600" dirty="0" err="1"/>
              <a:t>to</a:t>
            </a:r>
            <a:r>
              <a:rPr lang="es-ES" altLang="es-ES" sz="2600" dirty="0"/>
              <a:t> </a:t>
            </a:r>
            <a:r>
              <a:rPr lang="es-ES" altLang="es-ES" sz="2600" dirty="0" err="1"/>
              <a:t>end</a:t>
            </a:r>
            <a:r>
              <a:rPr lang="es-ES" altLang="es-ES" sz="2600" dirty="0"/>
              <a:t> durante un periodo de cinco meses con la integración realizada en los puntos de interés anteriormente mencionados.</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44067"/>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a:t>
            </a:r>
            <a:r>
              <a:rPr lang="es-ES" altLang="es-ES" sz="3200" dirty="0"/>
              <a:t>software HAMACA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388310842"/>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E1-87BF-5C05-E22B-478741EBE914}"/>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831977" y="1810048"/>
            <a:ext cx="10359056" cy="6284913"/>
          </a:xfrm>
        </p:spPr>
        <p:txBody>
          <a:bodyPr anchor="t"/>
          <a:lstStyle/>
          <a:p>
            <a:pPr marL="342900" indent="-342900" defTabSz="466725" eaLnBrk="1">
              <a:spcBef>
                <a:spcPts val="1200"/>
              </a:spcBef>
              <a:buSzPct val="75000"/>
              <a:buFont typeface="Courier New" panose="02070309020205020404" pitchFamily="49" charset="0"/>
              <a:buChar char="o"/>
            </a:pPr>
            <a:r>
              <a:rPr lang="es-ES" altLang="es-ES" sz="2400" b="1" dirty="0"/>
              <a:t>Marco Aplicativo</a:t>
            </a:r>
          </a:p>
          <a:p>
            <a:pPr marL="733425" lvl="2" indent="-276225" defTabSz="466725" eaLnBrk="1">
              <a:spcBef>
                <a:spcPts val="1200"/>
              </a:spcBef>
              <a:buSzPct val="75000"/>
              <a:buFontTx/>
              <a:buChar char="•"/>
            </a:pPr>
            <a:r>
              <a:rPr lang="es-ES" altLang="es-ES" sz="2400" dirty="0"/>
              <a:t>Prototipos de Dispositivos IoT.</a:t>
            </a:r>
          </a:p>
          <a:p>
            <a:pPr marL="733425" lvl="2" indent="-276225" defTabSz="466725" eaLnBrk="1">
              <a:spcBef>
                <a:spcPts val="1200"/>
              </a:spcBef>
              <a:buSzPct val="75000"/>
              <a:buFontTx/>
              <a:buChar char="•"/>
            </a:pPr>
            <a:r>
              <a:rPr lang="es-ES" altLang="es-ES" sz="2400" dirty="0"/>
              <a:t>Herramienta de Automatización, Monitoreo y Análisis de Componentes y Artefactos.</a:t>
            </a:r>
          </a:p>
          <a:p>
            <a:pPr marL="733425" lvl="2" indent="-276225" defTabSz="466725" eaLnBrk="1">
              <a:spcBef>
                <a:spcPts val="1200"/>
              </a:spcBef>
              <a:buSzPct val="75000"/>
              <a:buFontTx/>
              <a:buChar char="•"/>
            </a:pPr>
            <a:r>
              <a:rPr lang="es-ES" altLang="es-ES" sz="2400" dirty="0"/>
              <a:t>Resultados.</a:t>
            </a:r>
          </a:p>
          <a:p>
            <a:pPr marL="342900" indent="-342900" defTabSz="466725" eaLnBrk="1">
              <a:spcBef>
                <a:spcPts val="1200"/>
              </a:spcBef>
              <a:buSzPct val="75000"/>
              <a:buFont typeface="Courier New" panose="02070309020205020404" pitchFamily="49" charset="0"/>
              <a:buChar char="o"/>
            </a:pPr>
            <a:r>
              <a:rPr lang="es-ES" altLang="es-ES" sz="2400" b="1" dirty="0"/>
              <a:t>Conclusiones</a:t>
            </a:r>
          </a:p>
          <a:p>
            <a:pPr marL="342900" indent="-342900" defTabSz="466725" eaLnBrk="1">
              <a:spcBef>
                <a:spcPts val="1200"/>
              </a:spcBef>
              <a:buSzPct val="75000"/>
              <a:buFont typeface="Courier New" panose="02070309020205020404" pitchFamily="49" charset="0"/>
              <a:buChar char="o"/>
            </a:pPr>
            <a:r>
              <a:rPr lang="es-ES" altLang="es-ES" sz="2400" b="1" dirty="0"/>
              <a:t>Trabajos Futuros</a:t>
            </a:r>
          </a:p>
          <a:p>
            <a:pPr marL="342900" indent="-342900" defTabSz="466725" eaLnBrk="1">
              <a:spcBef>
                <a:spcPts val="1200"/>
              </a:spcBef>
              <a:buSzPct val="75000"/>
              <a:buFont typeface="Courier New" panose="02070309020205020404" pitchFamily="49" charset="0"/>
              <a:buChar char="o"/>
            </a:pPr>
            <a:r>
              <a:rPr lang="es-ES" altLang="es-ES" sz="2400" b="1" dirty="0"/>
              <a:t>Referencias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FF856EA4-EFF0-4DB2-A7FC-F0C6E269AC72}"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831976" y="449859"/>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Agenda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581851"/>
      </p:ext>
    </p:extLst>
  </p:cSld>
  <p:clrMapOvr>
    <a:masterClrMapping/>
  </p:clrMapOvr>
  <p:transition spd="slow">
    <p:dissolve/>
  </p:transition>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51ACFA-B4C6-6E44-E973-FC653710F9D8}"/>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30</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Aplicativo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82616024"/>
      </p:ext>
    </p:extLst>
  </p:cSld>
  <p:clrMapOvr>
    <a:overrideClrMapping bg1="lt1" tx1="dk1" bg2="lt2" tx2="dk2" accent1="accent1" accent2="accent2" accent3="accent3" accent4="accent4" accent5="accent5" accent6="accent6" hlink="hlink" folHlink="folHlink"/>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FD0D13-904F-665D-D3CE-652CD0BB445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Cronograma de actividades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Actividades </a:t>
            </a:r>
            <a:r>
              <a:rPr lang="es-ES" altLang="es-ES" sz="3200" dirty="0"/>
              <a:t>establecidas</a:t>
            </a: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 para el trabajo de investigación</a:t>
            </a:r>
          </a:p>
        </p:txBody>
      </p:sp>
      <p:graphicFrame>
        <p:nvGraphicFramePr>
          <p:cNvPr id="4" name="Table 3">
            <a:extLst>
              <a:ext uri="{FF2B5EF4-FFF2-40B4-BE49-F238E27FC236}">
                <a16:creationId xmlns:a16="http://schemas.microsoft.com/office/drawing/2014/main" id="{C2283EFF-5372-D98D-560C-AE3E78F3559E}"/>
              </a:ext>
            </a:extLst>
          </p:cNvPr>
          <p:cNvGraphicFramePr>
            <a:graphicFrameLocks noGrp="1"/>
          </p:cNvGraphicFramePr>
          <p:nvPr>
            <p:extLst>
              <p:ext uri="{D42A27DB-BD31-4B8C-83A1-F6EECF244321}">
                <p14:modId xmlns:p14="http://schemas.microsoft.com/office/powerpoint/2010/main" val="2009416872"/>
              </p:ext>
            </p:extLst>
          </p:nvPr>
        </p:nvGraphicFramePr>
        <p:xfrm>
          <a:off x="1615665" y="2308405"/>
          <a:ext cx="10290993" cy="5965548"/>
        </p:xfrm>
        <a:graphic>
          <a:graphicData uri="http://schemas.openxmlformats.org/drawingml/2006/table">
            <a:tbl>
              <a:tblPr firstRow="1" bandRow="1">
                <a:tableStyleId>{93296810-A885-4BE3-A3E7-6D5BEEA58F35}</a:tableStyleId>
              </a:tblPr>
              <a:tblGrid>
                <a:gridCol w="6110871">
                  <a:extLst>
                    <a:ext uri="{9D8B030D-6E8A-4147-A177-3AD203B41FA5}">
                      <a16:colId xmlns:a16="http://schemas.microsoft.com/office/drawing/2014/main" val="1513083497"/>
                    </a:ext>
                  </a:extLst>
                </a:gridCol>
                <a:gridCol w="1800200">
                  <a:extLst>
                    <a:ext uri="{9D8B030D-6E8A-4147-A177-3AD203B41FA5}">
                      <a16:colId xmlns:a16="http://schemas.microsoft.com/office/drawing/2014/main" val="3444690699"/>
                    </a:ext>
                  </a:extLst>
                </a:gridCol>
                <a:gridCol w="2379922">
                  <a:extLst>
                    <a:ext uri="{9D8B030D-6E8A-4147-A177-3AD203B41FA5}">
                      <a16:colId xmlns:a16="http://schemas.microsoft.com/office/drawing/2014/main" val="1734080442"/>
                    </a:ext>
                  </a:extLst>
                </a:gridCol>
              </a:tblGrid>
              <a:tr h="740606">
                <a:tc>
                  <a:txBody>
                    <a:bodyPr/>
                    <a:lstStyle/>
                    <a:p>
                      <a:pPr algn="ctr"/>
                      <a:r>
                        <a:rPr lang="es-ES" sz="2000" dirty="0"/>
                        <a:t>Actividad</a:t>
                      </a:r>
                    </a:p>
                  </a:txBody>
                  <a:tcPr>
                    <a:solidFill>
                      <a:srgbClr val="FF9933"/>
                    </a:solidFill>
                  </a:tcPr>
                </a:tc>
                <a:tc>
                  <a:txBody>
                    <a:bodyPr/>
                    <a:lstStyle/>
                    <a:p>
                      <a:pPr algn="ctr"/>
                      <a:r>
                        <a:rPr lang="es-ES" sz="2000" dirty="0"/>
                        <a:t>Tiempo Estimado</a:t>
                      </a:r>
                    </a:p>
                  </a:txBody>
                  <a:tcPr>
                    <a:solidFill>
                      <a:srgbClr val="FF9933"/>
                    </a:solidFill>
                  </a:tcPr>
                </a:tc>
                <a:tc>
                  <a:txBody>
                    <a:bodyPr/>
                    <a:lstStyle/>
                    <a:p>
                      <a:pPr algn="ctr"/>
                      <a:r>
                        <a:rPr lang="es-ES" sz="2000" dirty="0"/>
                        <a:t>Sprint</a:t>
                      </a:r>
                    </a:p>
                  </a:txBody>
                  <a:tcPr>
                    <a:solidFill>
                      <a:srgbClr val="FF9933"/>
                    </a:solidFill>
                  </a:tcPr>
                </a:tc>
                <a:extLst>
                  <a:ext uri="{0D108BD9-81ED-4DB2-BD59-A6C34878D82A}">
                    <a16:rowId xmlns:a16="http://schemas.microsoft.com/office/drawing/2014/main" val="1372462247"/>
                  </a:ext>
                </a:extLst>
              </a:tr>
              <a:tr h="587433">
                <a:tc>
                  <a:txBody>
                    <a:bodyPr/>
                    <a:lstStyle/>
                    <a:p>
                      <a:r>
                        <a:rPr lang="es-ES" sz="2000" dirty="0"/>
                        <a:t>Levantamiento de requerimientos</a:t>
                      </a:r>
                    </a:p>
                  </a:txBody>
                  <a:tcPr anchor="ctr"/>
                </a:tc>
                <a:tc>
                  <a:txBody>
                    <a:bodyPr/>
                    <a:lstStyle/>
                    <a:p>
                      <a:r>
                        <a:rPr lang="es-ES" sz="2000" dirty="0"/>
                        <a:t>Una semana</a:t>
                      </a:r>
                    </a:p>
                  </a:txBody>
                  <a:tcPr anchor="ctr"/>
                </a:tc>
                <a:tc>
                  <a:txBody>
                    <a:bodyPr/>
                    <a:lstStyle/>
                    <a:p>
                      <a:r>
                        <a:rPr lang="es-ES" sz="2000" dirty="0"/>
                        <a:t>Sprint 1</a:t>
                      </a:r>
                    </a:p>
                  </a:txBody>
                  <a:tcPr anchor="ctr"/>
                </a:tc>
                <a:extLst>
                  <a:ext uri="{0D108BD9-81ED-4DB2-BD59-A6C34878D82A}">
                    <a16:rowId xmlns:a16="http://schemas.microsoft.com/office/drawing/2014/main" val="1594974540"/>
                  </a:ext>
                </a:extLst>
              </a:tr>
              <a:tr h="587433">
                <a:tc>
                  <a:txBody>
                    <a:bodyPr/>
                    <a:lstStyle/>
                    <a:p>
                      <a:r>
                        <a:rPr lang="es-ES" sz="2000" dirty="0"/>
                        <a:t>Instalación y despliegue de Infraestructura</a:t>
                      </a:r>
                    </a:p>
                  </a:txBody>
                  <a:tcPr anchor="ctr"/>
                </a:tc>
                <a:tc>
                  <a:txBody>
                    <a:bodyPr/>
                    <a:lstStyle/>
                    <a:p>
                      <a:r>
                        <a:rPr lang="es-ES" sz="2000" dirty="0"/>
                        <a:t>Una semana</a:t>
                      </a:r>
                    </a:p>
                  </a:txBody>
                  <a:tcPr anchor="ctr"/>
                </a:tc>
                <a:tc>
                  <a:txBody>
                    <a:bodyPr/>
                    <a:lstStyle/>
                    <a:p>
                      <a:r>
                        <a:rPr lang="es-ES" sz="2000" dirty="0"/>
                        <a:t>Sprint 1</a:t>
                      </a:r>
                    </a:p>
                  </a:txBody>
                  <a:tcPr anchor="ctr"/>
                </a:tc>
                <a:extLst>
                  <a:ext uri="{0D108BD9-81ED-4DB2-BD59-A6C34878D82A}">
                    <a16:rowId xmlns:a16="http://schemas.microsoft.com/office/drawing/2014/main" val="395429718"/>
                  </a:ext>
                </a:extLst>
              </a:tr>
              <a:tr h="587433">
                <a:tc>
                  <a:txBody>
                    <a:bodyPr/>
                    <a:lstStyle/>
                    <a:p>
                      <a:r>
                        <a:rPr lang="es-ES" sz="2000" dirty="0"/>
                        <a:t>Diseño y prototipado de dispositivos</a:t>
                      </a:r>
                    </a:p>
                  </a:txBody>
                  <a:tcPr anchor="ctr"/>
                </a:tc>
                <a:tc>
                  <a:txBody>
                    <a:bodyPr/>
                    <a:lstStyle/>
                    <a:p>
                      <a:r>
                        <a:rPr lang="es-ES" sz="2000" dirty="0"/>
                        <a:t>Una semana</a:t>
                      </a:r>
                    </a:p>
                  </a:txBody>
                  <a:tcPr anchor="ctr"/>
                </a:tc>
                <a:tc>
                  <a:txBody>
                    <a:bodyPr/>
                    <a:lstStyle/>
                    <a:p>
                      <a:r>
                        <a:rPr lang="es-ES" sz="2000" dirty="0"/>
                        <a:t>Sprint 2</a:t>
                      </a:r>
                    </a:p>
                  </a:txBody>
                  <a:tcPr anchor="ctr"/>
                </a:tc>
                <a:extLst>
                  <a:ext uri="{0D108BD9-81ED-4DB2-BD59-A6C34878D82A}">
                    <a16:rowId xmlns:a16="http://schemas.microsoft.com/office/drawing/2014/main" val="2430108195"/>
                  </a:ext>
                </a:extLst>
              </a:tr>
              <a:tr h="1028009">
                <a:tc>
                  <a:txBody>
                    <a:bodyPr/>
                    <a:lstStyle/>
                    <a:p>
                      <a:r>
                        <a:rPr lang="es-ES" sz="2000" dirty="0"/>
                        <a:t>Desarrollo de scripts para sensores, actuadores y comunicación de datos</a:t>
                      </a:r>
                    </a:p>
                  </a:txBody>
                  <a:tcPr anchor="ctr"/>
                </a:tc>
                <a:tc>
                  <a:txBody>
                    <a:bodyPr/>
                    <a:lstStyle/>
                    <a:p>
                      <a:r>
                        <a:rPr lang="es-ES" sz="2000" dirty="0"/>
                        <a:t>Una semana</a:t>
                      </a:r>
                    </a:p>
                  </a:txBody>
                  <a:tcPr anchor="ctr"/>
                </a:tc>
                <a:tc>
                  <a:txBody>
                    <a:bodyPr/>
                    <a:lstStyle/>
                    <a:p>
                      <a:r>
                        <a:rPr lang="es-ES" sz="2000" dirty="0"/>
                        <a:t>Sprint 2 y sprint 3</a:t>
                      </a:r>
                    </a:p>
                  </a:txBody>
                  <a:tcPr anchor="ctr"/>
                </a:tc>
                <a:extLst>
                  <a:ext uri="{0D108BD9-81ED-4DB2-BD59-A6C34878D82A}">
                    <a16:rowId xmlns:a16="http://schemas.microsoft.com/office/drawing/2014/main" val="4287111285"/>
                  </a:ext>
                </a:extLst>
              </a:tr>
              <a:tr h="819192">
                <a:tc>
                  <a:txBody>
                    <a:bodyPr/>
                    <a:lstStyle/>
                    <a:p>
                      <a:r>
                        <a:rPr lang="es-ES" sz="2000" dirty="0"/>
                        <a:t>Desarrollo de back-</a:t>
                      </a:r>
                      <a:r>
                        <a:rPr lang="es-ES" sz="2000" dirty="0" err="1"/>
                        <a:t>end</a:t>
                      </a:r>
                      <a:r>
                        <a:rPr lang="es-ES" sz="2000" dirty="0"/>
                        <a:t> del proceso de obtención de datos</a:t>
                      </a:r>
                    </a:p>
                  </a:txBody>
                  <a:tcPr anchor="ctr"/>
                </a:tc>
                <a:tc>
                  <a:txBody>
                    <a:bodyPr/>
                    <a:lstStyle/>
                    <a:p>
                      <a:r>
                        <a:rPr lang="es-ES" sz="2000" dirty="0"/>
                        <a:t>Una semana</a:t>
                      </a:r>
                    </a:p>
                  </a:txBody>
                  <a:tcPr anchor="ctr"/>
                </a:tc>
                <a:tc>
                  <a:txBody>
                    <a:bodyPr/>
                    <a:lstStyle/>
                    <a:p>
                      <a:r>
                        <a:rPr lang="es-ES" sz="2000" dirty="0"/>
                        <a:t>Sprint 3</a:t>
                      </a:r>
                    </a:p>
                  </a:txBody>
                  <a:tcPr anchor="ctr"/>
                </a:tc>
                <a:extLst>
                  <a:ext uri="{0D108BD9-81ED-4DB2-BD59-A6C34878D82A}">
                    <a16:rowId xmlns:a16="http://schemas.microsoft.com/office/drawing/2014/main" val="1439847509"/>
                  </a:ext>
                </a:extLst>
              </a:tr>
              <a:tr h="1028009">
                <a:tc>
                  <a:txBody>
                    <a:bodyPr/>
                    <a:lstStyle/>
                    <a:p>
                      <a:r>
                        <a:rPr lang="es-ES" sz="2000" dirty="0"/>
                        <a:t>Captura de datos de dispositivos</a:t>
                      </a:r>
                    </a:p>
                  </a:txBody>
                  <a:tcPr anchor="ctr"/>
                </a:tc>
                <a:tc>
                  <a:txBody>
                    <a:bodyPr/>
                    <a:lstStyle/>
                    <a:p>
                      <a:r>
                        <a:rPr lang="es-ES" sz="2000" dirty="0"/>
                        <a:t>Doce semanas</a:t>
                      </a:r>
                    </a:p>
                  </a:txBody>
                  <a:tcPr anchor="ctr"/>
                </a:tc>
                <a:tc>
                  <a:txBody>
                    <a:bodyPr/>
                    <a:lstStyle/>
                    <a:p>
                      <a:r>
                        <a:rPr lang="es-ES" sz="2000" dirty="0"/>
                        <a:t>Sprint 4 a sprint 10</a:t>
                      </a:r>
                    </a:p>
                  </a:txBody>
                  <a:tcPr anchor="ctr"/>
                </a:tc>
                <a:extLst>
                  <a:ext uri="{0D108BD9-81ED-4DB2-BD59-A6C34878D82A}">
                    <a16:rowId xmlns:a16="http://schemas.microsoft.com/office/drawing/2014/main" val="2002166644"/>
                  </a:ext>
                </a:extLst>
              </a:tr>
              <a:tr h="587433">
                <a:tc>
                  <a:txBody>
                    <a:bodyPr/>
                    <a:lstStyle/>
                    <a:p>
                      <a:r>
                        <a:rPr lang="es-ES" sz="2000" dirty="0"/>
                        <a:t>Documentación de proceso de obtención de datos</a:t>
                      </a:r>
                    </a:p>
                  </a:txBody>
                  <a:tcPr anchor="ctr"/>
                </a:tc>
                <a:tc>
                  <a:txBody>
                    <a:bodyPr/>
                    <a:lstStyle/>
                    <a:p>
                      <a:r>
                        <a:rPr lang="es-ES" sz="2000" dirty="0"/>
                        <a:t>Una semana</a:t>
                      </a:r>
                    </a:p>
                  </a:txBody>
                  <a:tcPr anchor="ctr"/>
                </a:tc>
                <a:tc>
                  <a:txBody>
                    <a:bodyPr/>
                    <a:lstStyle/>
                    <a:p>
                      <a:r>
                        <a:rPr lang="es-ES" sz="2000" dirty="0"/>
                        <a:t>Sprint 4</a:t>
                      </a:r>
                    </a:p>
                  </a:txBody>
                  <a:tcPr anchor="ctr"/>
                </a:tc>
                <a:extLst>
                  <a:ext uri="{0D108BD9-81ED-4DB2-BD59-A6C34878D82A}">
                    <a16:rowId xmlns:a16="http://schemas.microsoft.com/office/drawing/2014/main" val="4219602593"/>
                  </a:ext>
                </a:extLst>
              </a:tr>
            </a:tbl>
          </a:graphicData>
        </a:graphic>
      </p:graphicFrame>
    </p:spTree>
    <p:extLst>
      <p:ext uri="{BB962C8B-B14F-4D97-AF65-F5344CB8AC3E}">
        <p14:creationId xmlns:p14="http://schemas.microsoft.com/office/powerpoint/2010/main" val="488556101"/>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1E7806-35EF-29E5-E211-36E4FA1A7D7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Cronograma de actividades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Actividades </a:t>
            </a:r>
            <a:r>
              <a:rPr lang="es-ES" altLang="es-ES" sz="3200" dirty="0"/>
              <a:t>establecidas</a:t>
            </a: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 para el trabajo de investigación</a:t>
            </a:r>
          </a:p>
        </p:txBody>
      </p:sp>
      <p:graphicFrame>
        <p:nvGraphicFramePr>
          <p:cNvPr id="4" name="Table 3">
            <a:extLst>
              <a:ext uri="{FF2B5EF4-FFF2-40B4-BE49-F238E27FC236}">
                <a16:creationId xmlns:a16="http://schemas.microsoft.com/office/drawing/2014/main" id="{C2283EFF-5372-D98D-560C-AE3E78F3559E}"/>
              </a:ext>
            </a:extLst>
          </p:cNvPr>
          <p:cNvGraphicFramePr>
            <a:graphicFrameLocks noGrp="1"/>
          </p:cNvGraphicFramePr>
          <p:nvPr>
            <p:extLst>
              <p:ext uri="{D42A27DB-BD31-4B8C-83A1-F6EECF244321}">
                <p14:modId xmlns:p14="http://schemas.microsoft.com/office/powerpoint/2010/main" val="1196884703"/>
              </p:ext>
            </p:extLst>
          </p:nvPr>
        </p:nvGraphicFramePr>
        <p:xfrm>
          <a:off x="1605856" y="2263986"/>
          <a:ext cx="10441160" cy="6056514"/>
        </p:xfrm>
        <a:graphic>
          <a:graphicData uri="http://schemas.openxmlformats.org/drawingml/2006/table">
            <a:tbl>
              <a:tblPr firstRow="1" bandRow="1">
                <a:tableStyleId>{93296810-A885-4BE3-A3E7-6D5BEEA58F35}</a:tableStyleId>
              </a:tblPr>
              <a:tblGrid>
                <a:gridCol w="6120680">
                  <a:extLst>
                    <a:ext uri="{9D8B030D-6E8A-4147-A177-3AD203B41FA5}">
                      <a16:colId xmlns:a16="http://schemas.microsoft.com/office/drawing/2014/main" val="1513083497"/>
                    </a:ext>
                  </a:extLst>
                </a:gridCol>
                <a:gridCol w="1872208">
                  <a:extLst>
                    <a:ext uri="{9D8B030D-6E8A-4147-A177-3AD203B41FA5}">
                      <a16:colId xmlns:a16="http://schemas.microsoft.com/office/drawing/2014/main" val="3444690699"/>
                    </a:ext>
                  </a:extLst>
                </a:gridCol>
                <a:gridCol w="2448272">
                  <a:extLst>
                    <a:ext uri="{9D8B030D-6E8A-4147-A177-3AD203B41FA5}">
                      <a16:colId xmlns:a16="http://schemas.microsoft.com/office/drawing/2014/main" val="1734080442"/>
                    </a:ext>
                  </a:extLst>
                </a:gridCol>
              </a:tblGrid>
              <a:tr h="812614">
                <a:tc>
                  <a:txBody>
                    <a:bodyPr/>
                    <a:lstStyle/>
                    <a:p>
                      <a:pPr algn="ctr"/>
                      <a:r>
                        <a:rPr lang="es-ES" sz="2000" dirty="0"/>
                        <a:t>Actividad</a:t>
                      </a:r>
                    </a:p>
                  </a:txBody>
                  <a:tcPr>
                    <a:solidFill>
                      <a:srgbClr val="FF9933"/>
                    </a:solidFill>
                  </a:tcPr>
                </a:tc>
                <a:tc>
                  <a:txBody>
                    <a:bodyPr/>
                    <a:lstStyle/>
                    <a:p>
                      <a:pPr algn="ctr"/>
                      <a:r>
                        <a:rPr lang="es-ES" sz="2000" dirty="0"/>
                        <a:t>Tiempo Estimado</a:t>
                      </a:r>
                    </a:p>
                  </a:txBody>
                  <a:tcPr>
                    <a:solidFill>
                      <a:srgbClr val="FF9933"/>
                    </a:solidFill>
                  </a:tcPr>
                </a:tc>
                <a:tc>
                  <a:txBody>
                    <a:bodyPr/>
                    <a:lstStyle/>
                    <a:p>
                      <a:pPr algn="ctr"/>
                      <a:r>
                        <a:rPr lang="es-ES" sz="2000" dirty="0"/>
                        <a:t>Sprint</a:t>
                      </a:r>
                    </a:p>
                  </a:txBody>
                  <a:tcPr>
                    <a:solidFill>
                      <a:srgbClr val="FF9933"/>
                    </a:solidFill>
                  </a:tcPr>
                </a:tc>
                <a:extLst>
                  <a:ext uri="{0D108BD9-81ED-4DB2-BD59-A6C34878D82A}">
                    <a16:rowId xmlns:a16="http://schemas.microsoft.com/office/drawing/2014/main" val="1372462247"/>
                  </a:ext>
                </a:extLst>
              </a:tr>
              <a:tr h="557973">
                <a:tc>
                  <a:txBody>
                    <a:bodyPr/>
                    <a:lstStyle/>
                    <a:p>
                      <a:r>
                        <a:rPr lang="es-ES" sz="2000" dirty="0"/>
                        <a:t>Implementación base de aplicación web</a:t>
                      </a:r>
                    </a:p>
                  </a:txBody>
                  <a:tcPr anchor="ctr"/>
                </a:tc>
                <a:tc>
                  <a:txBody>
                    <a:bodyPr/>
                    <a:lstStyle/>
                    <a:p>
                      <a:r>
                        <a:rPr lang="es-ES" sz="2000" dirty="0"/>
                        <a:t>Una semana</a:t>
                      </a:r>
                    </a:p>
                  </a:txBody>
                  <a:tcPr anchor="ctr"/>
                </a:tc>
                <a:tc>
                  <a:txBody>
                    <a:bodyPr/>
                    <a:lstStyle/>
                    <a:p>
                      <a:r>
                        <a:rPr lang="es-ES" sz="2000" dirty="0"/>
                        <a:t>Sprint 5</a:t>
                      </a:r>
                    </a:p>
                  </a:txBody>
                  <a:tcPr anchor="ctr"/>
                </a:tc>
                <a:extLst>
                  <a:ext uri="{0D108BD9-81ED-4DB2-BD59-A6C34878D82A}">
                    <a16:rowId xmlns:a16="http://schemas.microsoft.com/office/drawing/2014/main" val="3641534880"/>
                  </a:ext>
                </a:extLst>
              </a:tr>
              <a:tr h="557973">
                <a:tc>
                  <a:txBody>
                    <a:bodyPr/>
                    <a:lstStyle/>
                    <a:p>
                      <a:r>
                        <a:rPr lang="es-ES" sz="2000" dirty="0"/>
                        <a:t>Desarrollo de módulo de gestión de aplicación</a:t>
                      </a:r>
                    </a:p>
                  </a:txBody>
                  <a:tcPr anchor="ctr"/>
                </a:tc>
                <a:tc>
                  <a:txBody>
                    <a:bodyPr/>
                    <a:lstStyle/>
                    <a:p>
                      <a:r>
                        <a:rPr lang="es-ES" sz="2000" dirty="0"/>
                        <a:t>Una semana</a:t>
                      </a:r>
                    </a:p>
                  </a:txBody>
                  <a:tcPr anchor="ctr"/>
                </a:tc>
                <a:tc>
                  <a:txBody>
                    <a:bodyPr/>
                    <a:lstStyle/>
                    <a:p>
                      <a:r>
                        <a:rPr lang="es-ES" sz="2000" dirty="0"/>
                        <a:t>Sprint 5</a:t>
                      </a:r>
                    </a:p>
                  </a:txBody>
                  <a:tcPr anchor="ctr"/>
                </a:tc>
                <a:extLst>
                  <a:ext uri="{0D108BD9-81ED-4DB2-BD59-A6C34878D82A}">
                    <a16:rowId xmlns:a16="http://schemas.microsoft.com/office/drawing/2014/main" val="3814566920"/>
                  </a:ext>
                </a:extLst>
              </a:tr>
              <a:tr h="557973">
                <a:tc>
                  <a:txBody>
                    <a:bodyPr/>
                    <a:lstStyle/>
                    <a:p>
                      <a:r>
                        <a:rPr lang="es-ES" sz="2000" dirty="0"/>
                        <a:t>Desarrollo de módulo de visualización de datos</a:t>
                      </a:r>
                    </a:p>
                  </a:txBody>
                  <a:tcPr anchor="ctr"/>
                </a:tc>
                <a:tc>
                  <a:txBody>
                    <a:bodyPr/>
                    <a:lstStyle/>
                    <a:p>
                      <a:r>
                        <a:rPr lang="es-ES" sz="2000" dirty="0"/>
                        <a:t>Una semana</a:t>
                      </a:r>
                    </a:p>
                  </a:txBody>
                  <a:tcPr anchor="ctr"/>
                </a:tc>
                <a:tc>
                  <a:txBody>
                    <a:bodyPr/>
                    <a:lstStyle/>
                    <a:p>
                      <a:r>
                        <a:rPr lang="es-ES" sz="2000" dirty="0"/>
                        <a:t>Sprint 6</a:t>
                      </a:r>
                    </a:p>
                  </a:txBody>
                  <a:tcPr anchor="ctr"/>
                </a:tc>
                <a:extLst>
                  <a:ext uri="{0D108BD9-81ED-4DB2-BD59-A6C34878D82A}">
                    <a16:rowId xmlns:a16="http://schemas.microsoft.com/office/drawing/2014/main" val="3244124054"/>
                  </a:ext>
                </a:extLst>
              </a:tr>
              <a:tr h="987183">
                <a:tc>
                  <a:txBody>
                    <a:bodyPr/>
                    <a:lstStyle/>
                    <a:p>
                      <a:r>
                        <a:rPr lang="es-ES" sz="2000" dirty="0"/>
                        <a:t>Desarrollo de módulo de control y automatización de dispositivos</a:t>
                      </a:r>
                    </a:p>
                  </a:txBody>
                  <a:tcPr anchor="ctr"/>
                </a:tc>
                <a:tc>
                  <a:txBody>
                    <a:bodyPr/>
                    <a:lstStyle/>
                    <a:p>
                      <a:r>
                        <a:rPr lang="es-ES" sz="2000" dirty="0"/>
                        <a:t>Una semana</a:t>
                      </a:r>
                    </a:p>
                  </a:txBody>
                  <a:tcPr anchor="ctr"/>
                </a:tc>
                <a:tc>
                  <a:txBody>
                    <a:bodyPr/>
                    <a:lstStyle/>
                    <a:p>
                      <a:r>
                        <a:rPr lang="es-ES" sz="2000" dirty="0"/>
                        <a:t>Sprint 6</a:t>
                      </a:r>
                    </a:p>
                  </a:txBody>
                  <a:tcPr anchor="ctr"/>
                </a:tc>
                <a:extLst>
                  <a:ext uri="{0D108BD9-81ED-4DB2-BD59-A6C34878D82A}">
                    <a16:rowId xmlns:a16="http://schemas.microsoft.com/office/drawing/2014/main" val="267178271"/>
                  </a:ext>
                </a:extLst>
              </a:tr>
              <a:tr h="713046">
                <a:tc>
                  <a:txBody>
                    <a:bodyPr/>
                    <a:lstStyle/>
                    <a:p>
                      <a:r>
                        <a:rPr lang="es-ES" sz="2000" dirty="0"/>
                        <a:t>Desarrollo de módulo de redes y comunicación de datos</a:t>
                      </a:r>
                    </a:p>
                  </a:txBody>
                  <a:tcPr anchor="ctr"/>
                </a:tc>
                <a:tc>
                  <a:txBody>
                    <a:bodyPr/>
                    <a:lstStyle/>
                    <a:p>
                      <a:r>
                        <a:rPr lang="es-ES" sz="2000" dirty="0"/>
                        <a:t>Una semana</a:t>
                      </a:r>
                    </a:p>
                  </a:txBody>
                  <a:tcPr anchor="ctr"/>
                </a:tc>
                <a:tc>
                  <a:txBody>
                    <a:bodyPr/>
                    <a:lstStyle/>
                    <a:p>
                      <a:r>
                        <a:rPr lang="es-ES" sz="2000" dirty="0"/>
                        <a:t>Sprint 7</a:t>
                      </a:r>
                    </a:p>
                  </a:txBody>
                  <a:tcPr anchor="ctr"/>
                </a:tc>
                <a:extLst>
                  <a:ext uri="{0D108BD9-81ED-4DB2-BD59-A6C34878D82A}">
                    <a16:rowId xmlns:a16="http://schemas.microsoft.com/office/drawing/2014/main" val="821422037"/>
                  </a:ext>
                </a:extLst>
              </a:tr>
              <a:tr h="557973">
                <a:tc>
                  <a:txBody>
                    <a:bodyPr/>
                    <a:lstStyle/>
                    <a:p>
                      <a:r>
                        <a:rPr lang="es-ES" sz="2000" dirty="0"/>
                        <a:t>Documentación de desarrollo de aplicación web</a:t>
                      </a:r>
                    </a:p>
                  </a:txBody>
                  <a:tcPr anchor="ctr"/>
                </a:tc>
                <a:tc>
                  <a:txBody>
                    <a:bodyPr/>
                    <a:lstStyle/>
                    <a:p>
                      <a:r>
                        <a:rPr lang="es-ES" sz="2000" dirty="0"/>
                        <a:t>Dos semanas</a:t>
                      </a:r>
                    </a:p>
                  </a:txBody>
                  <a:tcPr anchor="ctr"/>
                </a:tc>
                <a:tc>
                  <a:txBody>
                    <a:bodyPr/>
                    <a:lstStyle/>
                    <a:p>
                      <a:r>
                        <a:rPr lang="es-ES" sz="2000" dirty="0"/>
                        <a:t>Sprint 7 y Sprint 8</a:t>
                      </a:r>
                    </a:p>
                  </a:txBody>
                  <a:tcPr anchor="ctr"/>
                </a:tc>
                <a:extLst>
                  <a:ext uri="{0D108BD9-81ED-4DB2-BD59-A6C34878D82A}">
                    <a16:rowId xmlns:a16="http://schemas.microsoft.com/office/drawing/2014/main" val="207155254"/>
                  </a:ext>
                </a:extLst>
              </a:tr>
              <a:tr h="557973">
                <a:tc>
                  <a:txBody>
                    <a:bodyPr/>
                    <a:lstStyle/>
                    <a:p>
                      <a:r>
                        <a:rPr lang="es-ES" sz="2000" dirty="0"/>
                        <a:t>Pruebas de </a:t>
                      </a:r>
                      <a:r>
                        <a:rPr lang="es-ES" sz="2000" dirty="0" err="1"/>
                        <a:t>end</a:t>
                      </a:r>
                      <a:r>
                        <a:rPr lang="es-ES" sz="2000" dirty="0"/>
                        <a:t> </a:t>
                      </a:r>
                      <a:r>
                        <a:rPr lang="es-ES" sz="2000" dirty="0" err="1"/>
                        <a:t>to</a:t>
                      </a:r>
                      <a:r>
                        <a:rPr lang="es-ES" sz="2000" dirty="0"/>
                        <a:t> </a:t>
                      </a:r>
                      <a:r>
                        <a:rPr lang="es-ES" sz="2000" dirty="0" err="1"/>
                        <a:t>end</a:t>
                      </a:r>
                      <a:r>
                        <a:rPr lang="es-ES" sz="2000" dirty="0"/>
                        <a:t> de todos los flujos</a:t>
                      </a:r>
                    </a:p>
                  </a:txBody>
                  <a:tcPr anchor="ctr"/>
                </a:tc>
                <a:tc>
                  <a:txBody>
                    <a:bodyPr/>
                    <a:lstStyle/>
                    <a:p>
                      <a:r>
                        <a:rPr lang="es-ES" sz="2000" dirty="0"/>
                        <a:t>Tres semanas</a:t>
                      </a:r>
                    </a:p>
                  </a:txBody>
                  <a:tcPr anchor="ctr"/>
                </a:tc>
                <a:tc>
                  <a:txBody>
                    <a:bodyPr/>
                    <a:lstStyle/>
                    <a:p>
                      <a:r>
                        <a:rPr lang="es-ES" sz="2000" dirty="0"/>
                        <a:t>Sprint 8 y sprint 9</a:t>
                      </a:r>
                    </a:p>
                  </a:txBody>
                  <a:tcPr anchor="ctr"/>
                </a:tc>
                <a:extLst>
                  <a:ext uri="{0D108BD9-81ED-4DB2-BD59-A6C34878D82A}">
                    <a16:rowId xmlns:a16="http://schemas.microsoft.com/office/drawing/2014/main" val="1948300287"/>
                  </a:ext>
                </a:extLst>
              </a:tr>
              <a:tr h="753806">
                <a:tc>
                  <a:txBody>
                    <a:bodyPr/>
                    <a:lstStyle/>
                    <a:p>
                      <a:r>
                        <a:rPr lang="es-ES" sz="2000" dirty="0"/>
                        <a:t>Recolección de resultados del proyecto de investigación</a:t>
                      </a:r>
                    </a:p>
                  </a:txBody>
                  <a:tcPr anchor="ctr"/>
                </a:tc>
                <a:tc>
                  <a:txBody>
                    <a:bodyPr/>
                    <a:lstStyle/>
                    <a:p>
                      <a:r>
                        <a:rPr lang="es-ES" sz="2000" dirty="0"/>
                        <a:t>Dos semanas</a:t>
                      </a:r>
                    </a:p>
                  </a:txBody>
                  <a:tcPr anchor="ctr"/>
                </a:tc>
                <a:tc>
                  <a:txBody>
                    <a:bodyPr/>
                    <a:lstStyle/>
                    <a:p>
                      <a:r>
                        <a:rPr lang="es-ES" sz="2000" dirty="0"/>
                        <a:t>Sprint 10</a:t>
                      </a:r>
                    </a:p>
                  </a:txBody>
                  <a:tcPr anchor="ctr"/>
                </a:tc>
                <a:extLst>
                  <a:ext uri="{0D108BD9-81ED-4DB2-BD59-A6C34878D82A}">
                    <a16:rowId xmlns:a16="http://schemas.microsoft.com/office/drawing/2014/main" val="3530127063"/>
                  </a:ext>
                </a:extLst>
              </a:tr>
            </a:tbl>
          </a:graphicData>
        </a:graphic>
      </p:graphicFrame>
    </p:spTree>
    <p:extLst>
      <p:ext uri="{BB962C8B-B14F-4D97-AF65-F5344CB8AC3E}">
        <p14:creationId xmlns:p14="http://schemas.microsoft.com/office/powerpoint/2010/main" val="2810355757"/>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6AB624-E1DD-3397-06CD-B7145DADA2C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804942"/>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crearon cuatro prototipos funcionales de dispositivos IoT. </a:t>
            </a:r>
            <a:r>
              <a:rPr lang="es-ES" altLang="es-ES" sz="2600" dirty="0"/>
              <a:t>Dos de ellos en equidad de tipo de sensores (ambientales) y dos enfocados en el tópico de la seguridad.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Prototipos de Dispositivos IoT</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¿Qué prototipos fueron creados?</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5" name="Picture 4">
            <a:extLst>
              <a:ext uri="{FF2B5EF4-FFF2-40B4-BE49-F238E27FC236}">
                <a16:creationId xmlns:a16="http://schemas.microsoft.com/office/drawing/2014/main" id="{96EEDAC5-D07F-277F-389C-479501AEB3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560" y="4233978"/>
            <a:ext cx="3510068" cy="1974413"/>
          </a:xfrm>
          <a:prstGeom prst="rect">
            <a:avLst/>
          </a:prstGeom>
        </p:spPr>
      </p:pic>
      <p:pic>
        <p:nvPicPr>
          <p:cNvPr id="7" name="Picture 6">
            <a:extLst>
              <a:ext uri="{FF2B5EF4-FFF2-40B4-BE49-F238E27FC236}">
                <a16:creationId xmlns:a16="http://schemas.microsoft.com/office/drawing/2014/main" id="{303F210B-580A-AD8B-E355-2A3C23453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3968" y="4233978"/>
            <a:ext cx="3510067" cy="1974413"/>
          </a:xfrm>
          <a:prstGeom prst="rect">
            <a:avLst/>
          </a:prstGeom>
        </p:spPr>
      </p:pic>
      <p:pic>
        <p:nvPicPr>
          <p:cNvPr id="6" name="Picture 5">
            <a:extLst>
              <a:ext uri="{FF2B5EF4-FFF2-40B4-BE49-F238E27FC236}">
                <a16:creationId xmlns:a16="http://schemas.microsoft.com/office/drawing/2014/main" id="{897DF2D3-78BB-7B4B-BC26-1DC77A774A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8264" y="6568902"/>
            <a:ext cx="3079734" cy="2309801"/>
          </a:xfrm>
          <a:prstGeom prst="rect">
            <a:avLst/>
          </a:prstGeom>
        </p:spPr>
      </p:pic>
    </p:spTree>
    <p:extLst>
      <p:ext uri="{BB962C8B-B14F-4D97-AF65-F5344CB8AC3E}">
        <p14:creationId xmlns:p14="http://schemas.microsoft.com/office/powerpoint/2010/main" val="2905882094"/>
      </p:ext>
    </p:extLst>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00DC0B-6DDA-3343-9025-85C804EDB03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932584"/>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Las</a:t>
            </a:r>
            <a:r>
              <a:rPr lang="es-ES" altLang="es-ES" sz="2600" dirty="0"/>
              <a:t> aplicación web HAMACA consta de una serie de módulo que se integran sobre una interfaz web que es accesible dentro de una red. Por motivos de seguridad solo los usuarios previamente registrados y autenticados pueden acceder a la información que existe en el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5" name="Picture 4">
            <a:extLst>
              <a:ext uri="{FF2B5EF4-FFF2-40B4-BE49-F238E27FC236}">
                <a16:creationId xmlns:a16="http://schemas.microsoft.com/office/drawing/2014/main" id="{C8DF357C-7923-42A4-0AF8-3E40B25C65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7843" y="5020816"/>
            <a:ext cx="4329113" cy="3324225"/>
          </a:xfrm>
          <a:prstGeom prst="rect">
            <a:avLst/>
          </a:prstGeom>
        </p:spPr>
      </p:pic>
    </p:spTree>
    <p:extLst>
      <p:ext uri="{BB962C8B-B14F-4D97-AF65-F5344CB8AC3E}">
        <p14:creationId xmlns:p14="http://schemas.microsoft.com/office/powerpoint/2010/main" val="2084829210"/>
      </p:ext>
    </p:extLst>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DA0AB14-4AB9-DA63-3AAB-90B3DCB83E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F571DD6-6173-7705-8DDF-F4BDEC24D267}"/>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E654E29-7BDB-F7DC-EBBC-A3F37C3BA5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8B23229-5328-DFA0-EE09-8864E647C2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4B89DCC5-5F98-9C18-1F19-EFF78159BD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5971712-562F-90C8-62B3-A252FD4E6B4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03040F6B-B61F-91C2-F2C7-2D1A88EAFE43}"/>
              </a:ext>
            </a:extLst>
          </p:cNvPr>
          <p:cNvSpPr>
            <a:spLocks/>
          </p:cNvSpPr>
          <p:nvPr/>
        </p:nvSpPr>
        <p:spPr bwMode="auto">
          <a:xfrm>
            <a:off x="1323975" y="277399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Los módulos de control y automatiza</a:t>
            </a:r>
            <a:r>
              <a:rPr lang="es-ES" altLang="es-ES" sz="2600" dirty="0" err="1"/>
              <a:t>ción</a:t>
            </a:r>
            <a:r>
              <a:rPr lang="es-ES" altLang="es-ES" sz="2600" dirty="0"/>
              <a:t> de flujos están embebidos y configurados desde la aplicación </a:t>
            </a:r>
            <a:r>
              <a:rPr lang="es-ES" altLang="es-ES" sz="2600" dirty="0" err="1"/>
              <a:t>Node</a:t>
            </a:r>
            <a:r>
              <a:rPr lang="es-ES" altLang="es-ES" sz="2600" dirty="0"/>
              <a:t>-Red.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CB19BCE-A6D6-AC64-43C6-D90FE536B37A}"/>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8" name="Picture 7">
            <a:extLst>
              <a:ext uri="{FF2B5EF4-FFF2-40B4-BE49-F238E27FC236}">
                <a16:creationId xmlns:a16="http://schemas.microsoft.com/office/drawing/2014/main" id="{8354F1B1-C2F5-8059-B494-63E11238A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3486" y="4093352"/>
            <a:ext cx="5154678" cy="4324610"/>
          </a:xfrm>
          <a:prstGeom prst="rect">
            <a:avLst/>
          </a:prstGeom>
        </p:spPr>
      </p:pic>
      <p:pic>
        <p:nvPicPr>
          <p:cNvPr id="10" name="Picture 9">
            <a:extLst>
              <a:ext uri="{FF2B5EF4-FFF2-40B4-BE49-F238E27FC236}">
                <a16:creationId xmlns:a16="http://schemas.microsoft.com/office/drawing/2014/main" id="{32132A89-7EFF-5602-3CF8-A7125B989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4866" y="4108688"/>
            <a:ext cx="5154678" cy="4309274"/>
          </a:xfrm>
          <a:prstGeom prst="rect">
            <a:avLst/>
          </a:prstGeom>
        </p:spPr>
      </p:pic>
    </p:spTree>
    <p:extLst>
      <p:ext uri="{BB962C8B-B14F-4D97-AF65-F5344CB8AC3E}">
        <p14:creationId xmlns:p14="http://schemas.microsoft.com/office/powerpoint/2010/main" val="524215288"/>
      </p:ext>
    </p:extLst>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087FD7F-4A72-6C16-19DA-E691A106CC4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517B3A-1D2D-C803-7209-CC70CB1A57B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06CDF1FE-1ED9-6C24-6B3C-15DF1EEFB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DF25E8C8-7B1D-5723-376A-0114CFE009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9571D4FA-E1E5-5412-5B76-A7587CA8005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663F83BC-E2DA-0BD3-F03B-7B7FD46C5E7C}"/>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D8DF0A2-9D49-BB9C-51C1-17A3B38AAD03}"/>
              </a:ext>
            </a:extLst>
          </p:cNvPr>
          <p:cNvSpPr>
            <a:spLocks/>
          </p:cNvSpPr>
          <p:nvPr/>
        </p:nvSpPr>
        <p:spPr bwMode="auto">
          <a:xfrm>
            <a:off x="1323975" y="277399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El modulo de visualización de datos en paneles esta embebido desde la aplicación </a:t>
            </a:r>
            <a:r>
              <a:rPr lang="es-ES" altLang="es-ES" sz="2600" dirty="0" err="1"/>
              <a:t>Grafana</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37217CA-1B95-F654-0A49-E658233FC56E}"/>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C9718C5C-5326-B491-23FD-4D1C14905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0123" y="3940696"/>
            <a:ext cx="9050265" cy="4382533"/>
          </a:xfrm>
          <a:prstGeom prst="rect">
            <a:avLst/>
          </a:prstGeom>
        </p:spPr>
      </p:pic>
    </p:spTree>
    <p:extLst>
      <p:ext uri="{BB962C8B-B14F-4D97-AF65-F5344CB8AC3E}">
        <p14:creationId xmlns:p14="http://schemas.microsoft.com/office/powerpoint/2010/main" val="1155068232"/>
      </p:ext>
    </p:extLst>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706C700-51D0-99BE-5F09-BB641DE7849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812EB5D-379C-B3E6-4FDA-F1F78069393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CC79047-6D58-C903-E443-BFCC7DF4E3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BF5A06E-DF39-B2D8-6300-D6D65CC430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E135881A-81EB-DB5A-A3C8-D09416CC81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A107ED1-34EA-1B3B-C914-287AB1C90D1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414338A-4614-F531-D9F0-F798EAD8579D}"/>
              </a:ext>
            </a:extLst>
          </p:cNvPr>
          <p:cNvSpPr>
            <a:spLocks/>
          </p:cNvSpPr>
          <p:nvPr/>
        </p:nvSpPr>
        <p:spPr bwMode="auto">
          <a:xfrm>
            <a:off x="1323975" y="279551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Redes se pueden observar las estadísticas y dispositivos conectados al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0FDB8DAC-8BA0-CBE5-14E3-9F37B8A09D09}"/>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3" name="Picture 2">
            <a:extLst>
              <a:ext uri="{FF2B5EF4-FFF2-40B4-BE49-F238E27FC236}">
                <a16:creationId xmlns:a16="http://schemas.microsoft.com/office/drawing/2014/main" id="{10482E4F-8F69-2BAF-1807-A4CC411BD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1265" y="3906766"/>
            <a:ext cx="9338096" cy="4368843"/>
          </a:xfrm>
          <a:prstGeom prst="rect">
            <a:avLst/>
          </a:prstGeom>
        </p:spPr>
      </p:pic>
    </p:spTree>
    <p:extLst>
      <p:ext uri="{BB962C8B-B14F-4D97-AF65-F5344CB8AC3E}">
        <p14:creationId xmlns:p14="http://schemas.microsoft.com/office/powerpoint/2010/main" val="3319658426"/>
      </p:ext>
    </p:extLst>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4A412080-9F2D-CDAA-DEA9-5DF479AFB3D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FE0D454-FB1E-92E3-D399-AC86EEC055D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8C5471E3-1E5E-7A9F-2D97-781CAD6235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7059F6A-76DF-6E18-3FFE-02955452A2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BD664E7-C6A5-E630-C5FF-CA40FFF948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1E714E2-8A2A-2D11-FA29-8BD6C2FFB49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84394BD-6E9C-46AD-49D3-AC9AD903333E}"/>
              </a:ext>
            </a:extLst>
          </p:cNvPr>
          <p:cNvSpPr>
            <a:spLocks/>
          </p:cNvSpPr>
          <p:nvPr/>
        </p:nvSpPr>
        <p:spPr bwMode="auto">
          <a:xfrm>
            <a:off x="1323975" y="279551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a:t>
            </a:r>
            <a:r>
              <a:rPr lang="es-ES" altLang="es-ES" sz="2600" dirty="0"/>
              <a:t>Configuración</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se administrar los elementos de las herramientas integradas, así como también la gestión de u</a:t>
            </a:r>
            <a:r>
              <a:rPr lang="es-ES" altLang="es-ES" sz="2600" dirty="0" err="1"/>
              <a:t>suarios</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EEF77E1-2973-8B99-2753-9D0B5CDE5E25}"/>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BDB355A5-9F1A-B9C1-35AF-33413C501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057" y="3756940"/>
            <a:ext cx="10112686" cy="4737522"/>
          </a:xfrm>
          <a:prstGeom prst="rect">
            <a:avLst/>
          </a:prstGeom>
        </p:spPr>
      </p:pic>
    </p:spTree>
    <p:extLst>
      <p:ext uri="{BB962C8B-B14F-4D97-AF65-F5344CB8AC3E}">
        <p14:creationId xmlns:p14="http://schemas.microsoft.com/office/powerpoint/2010/main" val="2003455625"/>
      </p:ext>
    </p:extLst>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4F4C87-2F09-E402-EB73-1DCEAB9D79E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Demostración</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584349878"/>
      </p:ext>
    </p:extLst>
  </p:cSld>
  <p:clrMapOvr>
    <a:overrideClrMapping bg1="lt1" tx1="dk1" bg2="lt2" tx2="dk2" accent1="accent1" accent2="accent2" accent3="accent3" accent4="accent4" accent5="accent5" accent6="accent6" hlink="hlink" folHlink="folHlink"/>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232267-66A2-454E-AADD-D882319D3B8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r>
              <a:rPr lang="es-ES" altLang="es-ES" sz="7600" b="1" dirty="0"/>
              <a:t>Introducción</a:t>
            </a:r>
            <a:endParaRPr lang="es-ES" altLang="es-ES" sz="7600" dirty="0"/>
          </a:p>
        </p:txBody>
      </p:sp>
    </p:spTree>
    <p:extLst>
      <p:ext uri="{BB962C8B-B14F-4D97-AF65-F5344CB8AC3E}">
        <p14:creationId xmlns:p14="http://schemas.microsoft.com/office/powerpoint/2010/main" val="1190040635"/>
      </p:ext>
    </p:extLst>
  </p:cSld>
  <p:clrMapOvr>
    <a:overrideClrMapping bg1="lt1" tx1="dk1" bg2="lt2" tx2="dk2" accent1="accent1" accent2="accent2" accent3="accent3" accent4="accent4" accent5="accent5" accent6="accent6" hlink="hlink" folHlink="folHlink"/>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AD259-5E51-76CE-4F34-4BF1A38BC51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89832" y="2932584"/>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desarrollaron scripts para 18 sensores y actuadores distintos. Durante l</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 operación de los prototipos de dispositivos IoT llevó a la obtención de 2.6 GB de datos no estructurados, 3.1 GB en formato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im</a:t>
            </a:r>
            <a:r>
              <a:rPr lang="es-ES" altLang="es-ES" sz="2600" dirty="0"/>
              <a:t>á</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genes y de 1.7 GB en formato de </a:t>
            </a:r>
            <a:r>
              <a:rPr lang="es-ES" altLang="es-ES" sz="2600" dirty="0"/>
              <a:t>vi</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deo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elección de las herramientas de visualización, monitoreo y control fueron influenciadas por las características de los datos y la forma de comunicación de los prototipos.</a:t>
            </a:r>
          </a:p>
          <a:p>
            <a:pPr marL="457200" indent="-457200" algn="just" eaLnBrk="1">
              <a:spcBef>
                <a:spcPts val="4000"/>
              </a:spcBef>
              <a:buFont typeface="Arial" panose="020B0604020202020204" pitchFamily="34" charset="0"/>
              <a:buChar char="•"/>
              <a:defRPr/>
            </a:pPr>
            <a:r>
              <a:rPr lang="es-ES" altLang="es-ES" sz="2600" dirty="0"/>
              <a:t>La captura de información se realizó durante 8 meses.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de los prototipos</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0042910"/>
      </p:ext>
    </p:extLst>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F8F20AE-D717-739E-7105-6160BED376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6FCA3B-6245-7391-13BA-B87BA16F5F25}"/>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D6B22B6B-6219-29BE-E8FD-DF8E6E0A38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AEAB7A8F-4A40-0AED-5C6F-147E5E540A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8B2C2E7A-A275-3869-AC0A-7E6B0519AB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10A6F904-1A06-19D8-AFB6-B8E6850AA85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C295969-63B1-4918-44C2-99DB6614FA54}"/>
              </a:ext>
            </a:extLst>
          </p:cNvPr>
          <p:cNvSpPr>
            <a:spLocks/>
          </p:cNvSpPr>
          <p:nvPr/>
        </p:nvSpPr>
        <p:spPr bwMode="auto">
          <a:xfrm>
            <a:off x="1389832" y="2932584"/>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aplicación web fue construida haciendo uso de la metodología ágil Scrum, en un periodo de 6 </a:t>
            </a:r>
            <a:r>
              <a:rPr lang="es-ES" altLang="es-ES" sz="2600" dirty="0" err="1"/>
              <a:t>sprints</a:t>
            </a:r>
            <a:r>
              <a:rPr lang="es-ES" altLang="es-ES" sz="2600" dirty="0"/>
              <a:t> de 2 semanas para un total de tiempo de 3 meses de desarrollo, prueba y despliegue continuo en entregables incrementales.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separó la aplicación web del </a:t>
            </a:r>
            <a:r>
              <a:rPr lang="es-ES" altLang="es-ES" sz="2600" dirty="0" err="1"/>
              <a:t>backend</a:t>
            </a:r>
            <a:r>
              <a:rPr lang="es-ES" altLang="es-ES" sz="2600" dirty="0"/>
              <a:t> de ingesta de los datos provenientes de los dispositivos de forma que solo la base de datos basadas en serie de tiempo fuese el elemento base común a ellos.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FB67D93-3BEB-FD5E-7B3F-FB3734005593}"/>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9ABB87D9-A254-CC4C-AA4C-FFDF85C3FE95}"/>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en la aplicación web</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707994610"/>
      </p:ext>
    </p:extLst>
  </p:cSld>
  <p:clrMapOvr>
    <a:masterClrMapping/>
  </p:clrMapOvr>
  <p:transition spd="med">
    <p:push/>
  </p:transition>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CAFB24C0-9EB6-A69A-231C-DC2304EEBFF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CB5EAA-6775-7EBB-31C6-88A15AA79EFA}"/>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7D7300DF-191A-D9DA-0C6A-CA43FB2E24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6241F5B-F5D3-DB9E-8DFC-16CEC43A0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1741EFE-7530-5237-956B-AD2AAA88FFA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3DC625F-8728-915C-1AD2-ACBD5105972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2A549986-4073-4305-69F0-28871EF03E71}"/>
              </a:ext>
            </a:extLst>
          </p:cNvPr>
          <p:cNvSpPr>
            <a:spLocks/>
          </p:cNvSpPr>
          <p:nvPr/>
        </p:nvSpPr>
        <p:spPr bwMode="auto">
          <a:xfrm>
            <a:off x="1389832" y="3004592"/>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utilizo contenedores exitosamente para poder brindar portabilidad e independencia al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creó un </a:t>
            </a:r>
            <a:r>
              <a:rPr lang="es-ES" altLang="es-ES" sz="2600" dirty="0" err="1"/>
              <a:t>dashboard</a:t>
            </a:r>
            <a:r>
              <a:rPr lang="es-ES" altLang="es-ES" sz="2600" dirty="0"/>
              <a:t> donde se podía visualizar el estatus de los 18 sensores y actuadores en los dispositivos, un panel de control para los actuadores así como también y 12 flujos de automatización basados en comportamiento de los dispositivos y sus datos.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gestionaron 2 usuarios para la gestión de la aplicación para validar los roles y privilegios sobre los datos e información dentro del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5FD8399B-B2C7-F9FA-0BF0-EFA983FD6B71}"/>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D9FF034A-27E3-1291-2D03-2112418DEE52}"/>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en la aplicación web</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33458651"/>
      </p:ext>
    </p:extLst>
  </p:cSld>
  <p:clrMapOvr>
    <a:masterClrMapping/>
  </p:clrMapOvr>
  <p:transition spd="med">
    <p:push/>
  </p:transition>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2F7587-727C-03BD-4C25-F76B7C617C7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66097" y="9269287"/>
            <a:ext cx="352327" cy="355725"/>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43</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Conclusiones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34110357"/>
      </p:ext>
    </p:extLst>
  </p:cSld>
  <p:clrMapOvr>
    <a:overrideClrMapping bg1="lt1" tx1="dk1" bg2="lt2" tx2="dk2" accent1="accent1" accent2="accent2" accent3="accent3" accent4="accent4" accent5="accent5" accent6="accent6" hlink="hlink" folHlink="folHlink"/>
  </p:clrMapOvr>
  <p:transition spd="med">
    <p:push/>
  </p:transition>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C09D8E-6199-51D1-AE76-94FAB4D2511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0482" name="AutoShape 1">
            <a:extLst>
              <a:ext uri="{FF2B5EF4-FFF2-40B4-BE49-F238E27FC236}">
                <a16:creationId xmlns:a16="http://schemas.microsoft.com/office/drawing/2014/main" id="{61412565-C861-0301-6221-3422F8EF15DA}"/>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44</a:t>
            </a:fld>
            <a:endParaRPr lang="es-ES" altLang="es-ES" dirty="0"/>
          </a:p>
        </p:txBody>
      </p:sp>
      <p:pic>
        <p:nvPicPr>
          <p:cNvPr id="20483" name="Picture 2">
            <a:extLst>
              <a:ext uri="{FF2B5EF4-FFF2-40B4-BE49-F238E27FC236}">
                <a16:creationId xmlns:a16="http://schemas.microsoft.com/office/drawing/2014/main" id="{9C967FC0-47DF-6659-9071-2CCEB8C78B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B39EB88A-9858-0049-AAEF-1842E3DFC8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0788689C-B0E4-7CD6-5662-C3F5EEC976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7A84175B-88F9-95CC-28B2-06EE2D72200C}"/>
              </a:ext>
            </a:extLst>
          </p:cNvPr>
          <p:cNvSpPr>
            <a:spLocks/>
          </p:cNvSpPr>
          <p:nvPr/>
        </p:nvSpPr>
        <p:spPr bwMode="auto">
          <a:xfrm>
            <a:off x="1462088" y="2103438"/>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Este trabajo de investigación permitió demostrar la factibilidad del desarrollo de una herramienta centralizada de visualización de datos, monitoreo y gestión de procesos concernientes a dispositivos IoT.</a:t>
            </a:r>
          </a:p>
          <a:p>
            <a:pPr marL="457200" indent="-457200" algn="just" eaLnBrk="1">
              <a:spcBef>
                <a:spcPts val="3900"/>
              </a:spcBef>
              <a:buFont typeface="Arial" panose="020B0604020202020204" pitchFamily="34" charset="0"/>
              <a:buChar char="•"/>
            </a:pPr>
            <a:r>
              <a:rPr lang="es-ES" altLang="es-ES" sz="2600" dirty="0"/>
              <a:t>El desarrollo de prototipos de dispositivos IoT permitió identificar las fortalezas y debilidades de los enfoques utilizados para medir y controlar estos artefactos.</a:t>
            </a:r>
          </a:p>
          <a:p>
            <a:pPr marL="457200" indent="-457200" algn="just" eaLnBrk="1">
              <a:spcBef>
                <a:spcPts val="3900"/>
              </a:spcBef>
              <a:buFont typeface="Arial" panose="020B0604020202020204" pitchFamily="34" charset="0"/>
              <a:buChar char="•"/>
            </a:pPr>
            <a:r>
              <a:rPr lang="es-ES" altLang="es-ES" sz="2600" dirty="0"/>
              <a:t>Por el lado del desarrollo de la aplicación web se demostró que es posible integrar en un software que pueda orquestar e integrar herramientas existentes para tareas especificas como visualización de datos, automatización de procesos, monitoreo y control de dispositivos.</a:t>
            </a:r>
          </a:p>
        </p:txBody>
      </p:sp>
      <p:sp>
        <p:nvSpPr>
          <p:cNvPr id="20487" name="AutoShape 6">
            <a:extLst>
              <a:ext uri="{FF2B5EF4-FFF2-40B4-BE49-F238E27FC236}">
                <a16:creationId xmlns:a16="http://schemas.microsoft.com/office/drawing/2014/main" id="{A96FDF6F-113E-C4B1-39A1-EBF19DBC19B3}"/>
              </a:ext>
            </a:extLst>
          </p:cNvPr>
          <p:cNvSpPr>
            <a:spLocks/>
          </p:cNvSpPr>
          <p:nvPr/>
        </p:nvSpPr>
        <p:spPr bwMode="auto">
          <a:xfrm>
            <a:off x="1462088" y="46990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cSld>
  <p:clrMapOvr>
    <a:masterClrMapping/>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a:extLst>
            <a:ext uri="{FF2B5EF4-FFF2-40B4-BE49-F238E27FC236}">
              <a16:creationId xmlns:a16="http://schemas.microsoft.com/office/drawing/2014/main" id="{E63CABE0-0F6A-F681-A065-61065FEC4A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CB4DE5-BBC5-9D2C-7DB0-640BCC949465}"/>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0482" name="AutoShape 1">
            <a:extLst>
              <a:ext uri="{FF2B5EF4-FFF2-40B4-BE49-F238E27FC236}">
                <a16:creationId xmlns:a16="http://schemas.microsoft.com/office/drawing/2014/main" id="{2EC48EEE-3182-5726-99F0-2B141F07BB7C}"/>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45</a:t>
            </a:fld>
            <a:endParaRPr lang="es-ES" altLang="es-ES" dirty="0"/>
          </a:p>
        </p:txBody>
      </p:sp>
      <p:pic>
        <p:nvPicPr>
          <p:cNvPr id="20483" name="Picture 2">
            <a:extLst>
              <a:ext uri="{FF2B5EF4-FFF2-40B4-BE49-F238E27FC236}">
                <a16:creationId xmlns:a16="http://schemas.microsoft.com/office/drawing/2014/main" id="{CFB1D7A4-840B-888E-44CF-90C787FBC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08304AFC-CC05-8CDC-DA4F-C20D09EA98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B4E397BA-843C-DEFD-B86E-AE7A882717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1EE78B84-43C9-6A3F-D2F4-FD213D36B5FB}"/>
              </a:ext>
            </a:extLst>
          </p:cNvPr>
          <p:cNvSpPr>
            <a:spLocks/>
          </p:cNvSpPr>
          <p:nvPr/>
        </p:nvSpPr>
        <p:spPr bwMode="auto">
          <a:xfrm>
            <a:off x="1462088" y="2103438"/>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HAMACA puede ser una alternativa viable para poder centralizar las operaciones inherentes a dispositivos IoT y dentro de un esquema flexible en términos de las herramientas a integrar y módulos presentes.</a:t>
            </a:r>
          </a:p>
          <a:p>
            <a:pPr marL="457200" indent="-457200" algn="just" eaLnBrk="1">
              <a:spcBef>
                <a:spcPts val="3900"/>
              </a:spcBef>
              <a:buFont typeface="Arial" panose="020B0604020202020204" pitchFamily="34" charset="0"/>
              <a:buChar char="•"/>
            </a:pPr>
            <a:r>
              <a:rPr lang="es-ES" altLang="es-ES" sz="2600" dirty="0"/>
              <a:t>Finalmente se puede aprovechar las funcionalidades desarrolladas anteriormente dentro del ámbito académico, investigativo, industrial o uso personal.</a:t>
            </a:r>
          </a:p>
        </p:txBody>
      </p:sp>
      <p:sp>
        <p:nvSpPr>
          <p:cNvPr id="20487" name="AutoShape 6">
            <a:extLst>
              <a:ext uri="{FF2B5EF4-FFF2-40B4-BE49-F238E27FC236}">
                <a16:creationId xmlns:a16="http://schemas.microsoft.com/office/drawing/2014/main" id="{ADF21A26-D32F-4DDB-9C2F-F21CF7F7E48C}"/>
              </a:ext>
            </a:extLst>
          </p:cNvPr>
          <p:cNvSpPr>
            <a:spLocks/>
          </p:cNvSpPr>
          <p:nvPr/>
        </p:nvSpPr>
        <p:spPr bwMode="auto">
          <a:xfrm>
            <a:off x="1462088" y="46990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extLst>
      <p:ext uri="{BB962C8B-B14F-4D97-AF65-F5344CB8AC3E}">
        <p14:creationId xmlns:p14="http://schemas.microsoft.com/office/powerpoint/2010/main" val="420998102"/>
      </p:ext>
    </p:extLst>
  </p:cSld>
  <p:clrMapOvr>
    <a:masterClrMapping/>
  </p:clrMapOvr>
  <p:transition spd="med">
    <p:push/>
  </p:transition>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C88C4-1C43-BD66-8211-01284223F95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261351"/>
            <a:ext cx="344611"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46</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17487225"/>
      </p:ext>
    </p:extLst>
  </p:cSld>
  <p:clrMapOvr>
    <a:overrideClrMapping bg1="lt1" tx1="dk1" bg2="lt2" tx2="dk2" accent1="accent1" accent2="accent2" accent3="accent3" accent4="accent4" accent5="accent5" accent6="accent6" hlink="hlink" folHlink="folHlink"/>
  </p:clrMapOvr>
  <p:transition spd="med">
    <p:push/>
  </p:transition>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231771-B827-84D6-88A2-0626F28EC08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860576"/>
            <a:ext cx="10874375"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Entre los trabajos futuros que este trabajo de investigación abre la oportunidad se sugieren los siguientes:</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Desarrollar nuevas interfaces que permitan y conectarse a dispositivos que utilicen otros protocolos y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est</a:t>
            </a:r>
            <a:r>
              <a:rPr lang="es-ES" altLang="es-ES" sz="2600" dirty="0"/>
              <a:t>á</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ndares</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distintos a MQTT.</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Simplificar y mejorar la interfaz grafica de la aplicación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Desarrollar e integrar nuevas funcionalidades que ayuden a m</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itigar</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vulnerabilidades inherentes al uso de un sistema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Nuevos módulos de procesamiento que aprovechen los datos generados.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4797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Trabajos futuros </a:t>
            </a:r>
            <a:r>
              <a:rPr lang="es-ES" altLang="es-ES" sz="3200" dirty="0"/>
              <a:t>para</a:t>
            </a:r>
            <a:r>
              <a:rPr lang="es-ES" altLang="es-ES" dirty="0"/>
              <a:t> investigar y desarrollar</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46859283"/>
      </p:ext>
    </p:extLst>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B3F07-DFC8-D430-8D2C-0E4C75026C2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21506" name="Picture 1">
            <a:extLst>
              <a:ext uri="{FF2B5EF4-FFF2-40B4-BE49-F238E27FC236}">
                <a16:creationId xmlns:a16="http://schemas.microsoft.com/office/drawing/2014/main" id="{78AFA7B1-1008-EAFE-47A3-D19DB3578B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7" name="Picture 2">
            <a:extLst>
              <a:ext uri="{FF2B5EF4-FFF2-40B4-BE49-F238E27FC236}">
                <a16:creationId xmlns:a16="http://schemas.microsoft.com/office/drawing/2014/main" id="{37CB9D61-6C02-E969-8D5B-4210357102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8" name="Picture 3">
            <a:extLst>
              <a:ext uri="{FF2B5EF4-FFF2-40B4-BE49-F238E27FC236}">
                <a16:creationId xmlns:a16="http://schemas.microsoft.com/office/drawing/2014/main" id="{6989D402-BCA7-8C65-8E21-93DC85762B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AutoShape 4">
            <a:extLst>
              <a:ext uri="{FF2B5EF4-FFF2-40B4-BE49-F238E27FC236}">
                <a16:creationId xmlns:a16="http://schemas.microsoft.com/office/drawing/2014/main" id="{89022ACD-F17F-406A-1CD6-FE75A913C4A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FA30950-4D07-48D1-82A1-BBBC932A18EF}" type="slidenum">
              <a:rPr lang="es-ES" altLang="es-ES" sz="1800"/>
              <a:pPr eaLnBrk="1"/>
              <a:t>48</a:t>
            </a:fld>
            <a:endParaRPr lang="es-ES" altLang="es-ES"/>
          </a:p>
        </p:txBody>
      </p:sp>
      <p:sp>
        <p:nvSpPr>
          <p:cNvPr id="21510" name="AutoShape 5">
            <a:extLst>
              <a:ext uri="{FF2B5EF4-FFF2-40B4-BE49-F238E27FC236}">
                <a16:creationId xmlns:a16="http://schemas.microsoft.com/office/drawing/2014/main" id="{CFB5A11C-0729-CA54-3F68-32CB8D516158}"/>
              </a:ext>
            </a:extLst>
          </p:cNvPr>
          <p:cNvSpPr>
            <a:spLocks/>
          </p:cNvSpPr>
          <p:nvPr/>
        </p:nvSpPr>
        <p:spPr bwMode="auto">
          <a:xfrm>
            <a:off x="1460673" y="1512888"/>
            <a:ext cx="10874375" cy="7756525"/>
          </a:xfrm>
          <a:custGeom>
            <a:avLst/>
            <a:gdLst>
              <a:gd name="T0" fmla="*/ 5695950 w 21600"/>
              <a:gd name="T1" fmla="*/ 3878263 h 21600"/>
              <a:gd name="T2" fmla="*/ 5695950 w 21600"/>
              <a:gd name="T3" fmla="*/ 3878263 h 21600"/>
              <a:gd name="T4" fmla="*/ 5695950 w 21600"/>
              <a:gd name="T5" fmla="*/ 3878263 h 21600"/>
              <a:gd name="T6" fmla="*/ 5695950 w 21600"/>
              <a:gd name="T7" fmla="*/ 387826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442913">
              <a:defRPr sz="3600">
                <a:solidFill>
                  <a:srgbClr val="000000"/>
                </a:solidFill>
                <a:latin typeface="Helvetica Light" charset="0"/>
                <a:ea typeface="Helvetica Light" charset="0"/>
                <a:cs typeface="Helvetica Light" charset="0"/>
                <a:sym typeface="Helvetica Light" charset="0"/>
              </a:defRPr>
            </a:lvl1pPr>
            <a:lvl2pPr marL="742950" indent="-285750" algn="ctr" defTabSz="442913">
              <a:defRPr sz="3600">
                <a:solidFill>
                  <a:srgbClr val="000000"/>
                </a:solidFill>
                <a:latin typeface="Helvetica Light" charset="0"/>
                <a:ea typeface="Helvetica Light" charset="0"/>
                <a:cs typeface="Helvetica Light" charset="0"/>
                <a:sym typeface="Helvetica Light" charset="0"/>
              </a:defRPr>
            </a:lvl2pPr>
            <a:lvl3pPr marL="1143000" indent="-228600" algn="ctr" defTabSz="442913">
              <a:defRPr sz="3600">
                <a:solidFill>
                  <a:srgbClr val="000000"/>
                </a:solidFill>
                <a:latin typeface="Helvetica Light" charset="0"/>
                <a:ea typeface="Helvetica Light" charset="0"/>
                <a:cs typeface="Helvetica Light" charset="0"/>
                <a:sym typeface="Helvetica Light" charset="0"/>
              </a:defRPr>
            </a:lvl3pPr>
            <a:lvl4pPr marL="1600200" indent="-228600" algn="ctr" defTabSz="442913">
              <a:defRPr sz="3600">
                <a:solidFill>
                  <a:srgbClr val="000000"/>
                </a:solidFill>
                <a:latin typeface="Helvetica Light" charset="0"/>
                <a:ea typeface="Helvetica Light" charset="0"/>
                <a:cs typeface="Helvetica Light" charset="0"/>
                <a:sym typeface="Helvetica Light" charset="0"/>
              </a:defRPr>
            </a:lvl4pPr>
            <a:lvl5pPr marL="2057400" indent="-228600" algn="ctr" defTabSz="442913">
              <a:defRPr sz="3600">
                <a:solidFill>
                  <a:srgbClr val="000000"/>
                </a:solidFill>
                <a:latin typeface="Helvetica Light" charset="0"/>
                <a:ea typeface="Helvetica Light" charset="0"/>
                <a:cs typeface="Helvetica Light" charset="0"/>
                <a:sym typeface="Helvetica Light" charset="0"/>
              </a:defRPr>
            </a:lvl5pPr>
            <a:lvl6pPr marL="25146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100"/>
              </a:spcBef>
            </a:pPr>
            <a:r>
              <a:rPr lang="es-ES" altLang="es-ES" sz="2100" dirty="0"/>
              <a:t>[1] H. </a:t>
            </a:r>
            <a:r>
              <a:rPr lang="es-ES" altLang="es-ES" sz="2100" dirty="0" err="1"/>
              <a:t>Tschofenig</a:t>
            </a:r>
            <a:r>
              <a:rPr lang="es-ES" altLang="es-ES" sz="2100" dirty="0"/>
              <a:t> &amp; </a:t>
            </a:r>
            <a:r>
              <a:rPr lang="es-ES" altLang="es-ES" sz="2100" dirty="0" err="1"/>
              <a:t>others</a:t>
            </a:r>
            <a:r>
              <a:rPr lang="es-ES" altLang="es-ES" sz="2100" dirty="0"/>
              <a:t>. </a:t>
            </a:r>
            <a:r>
              <a:rPr lang="es-ES" altLang="es-ES" sz="2100" dirty="0" err="1"/>
              <a:t>Architectural</a:t>
            </a:r>
            <a:r>
              <a:rPr lang="es-ES" altLang="es-ES" sz="2100" dirty="0"/>
              <a:t> </a:t>
            </a:r>
            <a:r>
              <a:rPr lang="es-ES" altLang="es-ES" sz="2100" dirty="0" err="1"/>
              <a:t>Considerations</a:t>
            </a:r>
            <a:r>
              <a:rPr lang="es-ES" altLang="es-ES" sz="2100" dirty="0"/>
              <a:t> in Smart </a:t>
            </a:r>
            <a:r>
              <a:rPr lang="es-ES" altLang="es-ES" sz="2100" dirty="0" err="1"/>
              <a:t>Object</a:t>
            </a:r>
            <a:r>
              <a:rPr lang="es-ES" altLang="es-ES" sz="2100" dirty="0"/>
              <a:t> </a:t>
            </a:r>
            <a:r>
              <a:rPr lang="es-ES" altLang="es-ES" sz="2100" dirty="0" err="1"/>
              <a:t>Networking</a:t>
            </a:r>
            <a:r>
              <a:rPr lang="es-ES" altLang="es-ES" sz="2100" dirty="0"/>
              <a:t>. </a:t>
            </a:r>
            <a:r>
              <a:rPr lang="es-ES" altLang="es-ES" sz="2100" dirty="0" err="1"/>
              <a:t>Technical</a:t>
            </a:r>
            <a:r>
              <a:rPr lang="es-ES" altLang="es-ES" sz="2100" dirty="0"/>
              <a:t> </a:t>
            </a:r>
            <a:r>
              <a:rPr lang="es-ES" altLang="es-ES" sz="2100" dirty="0" err="1"/>
              <a:t>report</a:t>
            </a:r>
            <a:r>
              <a:rPr lang="es-ES" altLang="es-ES" sz="2100" dirty="0"/>
              <a:t>, Internet </a:t>
            </a:r>
            <a:r>
              <a:rPr lang="es-ES" altLang="es-ES" sz="2100" dirty="0" err="1"/>
              <a:t>Architecture</a:t>
            </a:r>
            <a:r>
              <a:rPr lang="es-ES" altLang="es-ES" sz="2100" dirty="0"/>
              <a:t> </a:t>
            </a:r>
            <a:r>
              <a:rPr lang="es-ES" altLang="es-ES" sz="2100" dirty="0" err="1"/>
              <a:t>Board</a:t>
            </a:r>
            <a:r>
              <a:rPr lang="es-ES" altLang="es-ES" sz="2100" dirty="0"/>
              <a:t>, Marzo 2015.</a:t>
            </a:r>
          </a:p>
          <a:p>
            <a:pPr algn="just" eaLnBrk="1">
              <a:spcBef>
                <a:spcPts val="3100"/>
              </a:spcBef>
            </a:pPr>
            <a:r>
              <a:rPr lang="es-ES" altLang="es-ES" sz="2100" dirty="0"/>
              <a:t>[2] 	Sector de Normalización de las Telecomunicaciones de la UIT. Descripción general de Internet de los objetos. </a:t>
            </a:r>
            <a:r>
              <a:rPr lang="es-ES" altLang="es-ES" sz="2100" dirty="0" err="1"/>
              <a:t>Technical</a:t>
            </a:r>
            <a:r>
              <a:rPr lang="es-ES" altLang="es-ES" sz="2100" dirty="0"/>
              <a:t> </a:t>
            </a:r>
            <a:r>
              <a:rPr lang="es-ES" altLang="es-ES" sz="2100" dirty="0" err="1"/>
              <a:t>report</a:t>
            </a:r>
            <a:r>
              <a:rPr lang="es-ES" altLang="es-ES" sz="2100" dirty="0"/>
              <a:t>, </a:t>
            </a:r>
            <a:r>
              <a:rPr lang="es-ES" altLang="es-ES" sz="2100" dirty="0" err="1"/>
              <a:t>Union</a:t>
            </a:r>
            <a:r>
              <a:rPr lang="es-ES" altLang="es-ES" sz="2100" dirty="0"/>
              <a:t> Internacional de Telecomunicaciones, Junio 2012. </a:t>
            </a:r>
          </a:p>
          <a:p>
            <a:pPr algn="just" eaLnBrk="1">
              <a:spcBef>
                <a:spcPts val="3100"/>
              </a:spcBef>
            </a:pPr>
            <a:r>
              <a:rPr lang="es-ES" altLang="es-ES" sz="2100" dirty="0"/>
              <a:t>[3]  Ari </a:t>
            </a:r>
            <a:r>
              <a:rPr lang="es-ES" altLang="es-ES" sz="2100" dirty="0" err="1"/>
              <a:t>Keranen</a:t>
            </a:r>
            <a:r>
              <a:rPr lang="es-ES" altLang="es-ES" sz="2100" dirty="0"/>
              <a:t> &amp; </a:t>
            </a:r>
            <a:r>
              <a:rPr lang="es-ES" altLang="es-ES" sz="2100" dirty="0" err="1"/>
              <a:t>Carsten</a:t>
            </a:r>
            <a:r>
              <a:rPr lang="es-ES" altLang="es-ES" sz="2100" dirty="0"/>
              <a:t> Bormann. Internet </a:t>
            </a:r>
            <a:r>
              <a:rPr lang="es-ES" altLang="es-ES" sz="2100" dirty="0" err="1"/>
              <a:t>of</a:t>
            </a:r>
            <a:r>
              <a:rPr lang="es-ES" altLang="es-ES" sz="2100" dirty="0"/>
              <a:t> </a:t>
            </a:r>
            <a:r>
              <a:rPr lang="es-ES" altLang="es-ES" sz="2100" dirty="0" err="1"/>
              <a:t>Things</a:t>
            </a:r>
            <a:r>
              <a:rPr lang="es-ES" altLang="es-ES" sz="2100" dirty="0"/>
              <a:t>: </a:t>
            </a:r>
            <a:r>
              <a:rPr lang="es-ES" altLang="es-ES" sz="2100" dirty="0" err="1"/>
              <a:t>Standards</a:t>
            </a:r>
            <a:r>
              <a:rPr lang="es-ES" altLang="es-ES" sz="2100" dirty="0"/>
              <a:t> and </a:t>
            </a:r>
            <a:r>
              <a:rPr lang="es-ES" altLang="es-ES" sz="2100" dirty="0" err="1"/>
              <a:t>Guidance</a:t>
            </a:r>
            <a:r>
              <a:rPr lang="es-ES" altLang="es-ES" sz="2100" dirty="0"/>
              <a:t> </a:t>
            </a:r>
            <a:r>
              <a:rPr lang="es-ES" altLang="es-ES" sz="2100" dirty="0" err="1"/>
              <a:t>from</a:t>
            </a:r>
            <a:r>
              <a:rPr lang="es-ES" altLang="es-ES" sz="2100" dirty="0"/>
              <a:t> </a:t>
            </a:r>
            <a:r>
              <a:rPr lang="es-ES" altLang="es-ES" sz="2100" dirty="0" err="1"/>
              <a:t>the</a:t>
            </a:r>
            <a:r>
              <a:rPr lang="es-ES" altLang="es-ES" sz="2100" dirty="0"/>
              <a:t> IETF. http://www.internetsociety.org/publications/ietf-journal-april-2016/internet-things-standards-and-guidance-ietf, Abril 2016. </a:t>
            </a:r>
          </a:p>
          <a:p>
            <a:pPr algn="l" eaLnBrk="1">
              <a:spcBef>
                <a:spcPts val="900"/>
              </a:spcBef>
            </a:pPr>
            <a:br>
              <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rPr>
            </a:b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a:p>
            <a:pPr algn="l" eaLnBrk="1">
              <a:spcBef>
                <a:spcPts val="900"/>
              </a:spcBef>
            </a:pP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p:txBody>
      </p:sp>
      <p:sp>
        <p:nvSpPr>
          <p:cNvPr id="21511" name="AutoShape 6">
            <a:extLst>
              <a:ext uri="{FF2B5EF4-FFF2-40B4-BE49-F238E27FC236}">
                <a16:creationId xmlns:a16="http://schemas.microsoft.com/office/drawing/2014/main" id="{A7958CDC-A366-3898-66B7-4F3273B25CB2}"/>
              </a:ext>
            </a:extLst>
          </p:cNvPr>
          <p:cNvSpPr>
            <a:spLocks/>
          </p:cNvSpPr>
          <p:nvPr/>
        </p:nvSpPr>
        <p:spPr bwMode="auto">
          <a:xfrm>
            <a:off x="1460672" y="591122"/>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Referencias</a:t>
            </a:r>
            <a:endParaRPr lang="es-ES" altLang="es-ES" dirty="0"/>
          </a:p>
        </p:txBody>
      </p:sp>
    </p:spTree>
  </p:cSld>
  <p:clrMapOvr>
    <a:masterClrMapping/>
  </p:clrMapOvr>
  <p:transition spd="med">
    <p:push/>
  </p:transition>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6BAB4-6EB8-6D09-8B45-C6FE1E22121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2530" name="Rectangle 1">
            <a:extLst>
              <a:ext uri="{FF2B5EF4-FFF2-40B4-BE49-F238E27FC236}">
                <a16:creationId xmlns:a16="http://schemas.microsoft.com/office/drawing/2014/main" id="{8297B725-C02D-54B9-05B0-DC02059B7175}"/>
              </a:ext>
            </a:extLst>
          </p:cNvPr>
          <p:cNvSpPr>
            <a:spLocks noGrp="1"/>
          </p:cNvSpPr>
          <p:nvPr>
            <p:ph type="title"/>
          </p:nvPr>
        </p:nvSpPr>
        <p:spPr/>
        <p:txBody>
          <a:bodyPr/>
          <a:lstStyle/>
          <a:p>
            <a:pPr eaLnBrk="1"/>
            <a:r>
              <a:rPr lang="es-ES" altLang="es-ES" b="1" dirty="0"/>
              <a:t>Preguntas</a:t>
            </a:r>
          </a:p>
        </p:txBody>
      </p:sp>
      <p:pic>
        <p:nvPicPr>
          <p:cNvPr id="22531" name="Picture 2">
            <a:extLst>
              <a:ext uri="{FF2B5EF4-FFF2-40B4-BE49-F238E27FC236}">
                <a16:creationId xmlns:a16="http://schemas.microsoft.com/office/drawing/2014/main" id="{9B24DC96-81AA-ED8D-5EA6-05FD1B305F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3">
            <a:extLst>
              <a:ext uri="{FF2B5EF4-FFF2-40B4-BE49-F238E27FC236}">
                <a16:creationId xmlns:a16="http://schemas.microsoft.com/office/drawing/2014/main" id="{F7921687-E2F3-C7B4-CFBE-A6673DA0EB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4">
            <a:extLst>
              <a:ext uri="{FF2B5EF4-FFF2-40B4-BE49-F238E27FC236}">
                <a16:creationId xmlns:a16="http://schemas.microsoft.com/office/drawing/2014/main" id="{8BEB10AC-F1D8-5712-86D0-97CD3BD929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702BC-D5C6-7B37-E8BD-96DFA26D284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ED7FD56-378F-4E30-B59B-0CB3F21245E7}" type="slidenum">
              <a:rPr lang="es-ES" altLang="es-ES" sz="1800"/>
              <a:pPr eaLnBrk="1"/>
              <a:t>5</a:t>
            </a:fld>
            <a:endParaRPr lang="es-ES" altLang="es-ES"/>
          </a:p>
        </p:txBody>
      </p:sp>
      <p:sp>
        <p:nvSpPr>
          <p:cNvPr id="7171" name="AutoShape 2">
            <a:extLst>
              <a:ext uri="{FF2B5EF4-FFF2-40B4-BE49-F238E27FC236}">
                <a16:creationId xmlns:a16="http://schemas.microsoft.com/office/drawing/2014/main" id="{B292E481-F087-851B-F49C-3484C5C55DA0}"/>
              </a:ext>
            </a:extLst>
          </p:cNvPr>
          <p:cNvSpPr>
            <a:spLocks/>
          </p:cNvSpPr>
          <p:nvPr/>
        </p:nvSpPr>
        <p:spPr bwMode="auto">
          <a:xfrm>
            <a:off x="1533848" y="334346"/>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Introducción</a:t>
            </a:r>
            <a:endParaRPr lang="es-ES" altLang="es-ES" dirty="0"/>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5" name="Rectangle 6">
            <a:extLst>
              <a:ext uri="{FF2B5EF4-FFF2-40B4-BE49-F238E27FC236}">
                <a16:creationId xmlns:a16="http://schemas.microsoft.com/office/drawing/2014/main" id="{4E3F067E-510E-950B-DB03-D132B3B1B17D}"/>
              </a:ext>
            </a:extLst>
          </p:cNvPr>
          <p:cNvSpPr>
            <a:spLocks noGrp="1"/>
          </p:cNvSpPr>
          <p:nvPr>
            <p:ph idx="1"/>
          </p:nvPr>
        </p:nvSpPr>
        <p:spPr>
          <a:xfrm>
            <a:off x="1533848" y="1618235"/>
            <a:ext cx="10729192" cy="6568330"/>
          </a:xfrm>
        </p:spPr>
        <p:txBody>
          <a:bodyPr anchor="t"/>
          <a:lstStyle/>
          <a:p>
            <a:pPr marL="457200" indent="-457200" eaLnBrk="1">
              <a:buFont typeface="Arial" panose="020B0604020202020204" pitchFamily="34" charset="0"/>
              <a:buChar char="•"/>
            </a:pPr>
            <a:r>
              <a:rPr lang="es-ES" altLang="es-ES" dirty="0"/>
              <a:t>Dia tras día, la cantidad de dispositivos que se conectan a internet se incrementa en cantidad y en variedad. Los artefactos que ahora poseen capacidades extendidas mas allá de su especificación original gracias a la presencia de sensores, actuadores. </a:t>
            </a:r>
          </a:p>
          <a:p>
            <a:pPr marL="457200" indent="-457200" eaLnBrk="1">
              <a:buFont typeface="Arial" panose="020B0604020202020204" pitchFamily="34" charset="0"/>
              <a:buChar char="•"/>
            </a:pPr>
            <a:r>
              <a:rPr lang="es-ES" altLang="es-ES" dirty="0"/>
              <a:t>El volumen de datos que se generan a partir de ellos crea dificultades para analizarlos u observarlos en tiempo real. La capacidad de controlarlos a todos de manera adecuada y de generar procesos automatizados también se vuelve una tarea compleja.</a:t>
            </a:r>
          </a:p>
          <a:p>
            <a:pPr marL="457200" indent="-457200" eaLnBrk="1">
              <a:buFont typeface="Arial" panose="020B0604020202020204" pitchFamily="34" charset="0"/>
              <a:buChar char="•"/>
            </a:pPr>
            <a:r>
              <a:rPr lang="es-ES" altLang="es-ES" dirty="0"/>
              <a:t>Se ha diseñado y creado una alternativa de software que permite centralizar la observación de datos y el control de dispositivos, utilizando un escenario realista con prototipos funcionales.</a:t>
            </a:r>
          </a:p>
        </p:txBody>
      </p:sp>
    </p:spTree>
  </p:cSld>
  <p:clrMapOvr>
    <a:overrideClrMapping bg1="lt1" tx1="dk1" bg2="lt2" tx2="dk2" accent1="accent1" accent2="accent2" accent3="accent3" accent4="accent4" accent5="accent5" accent6="accent6" hlink="hlink" folHlink="folHlink"/>
  </p:clrMapOvr>
  <p:transition spd="med">
    <p:push/>
  </p:transition>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7FA591-D0CA-D20C-36A4-E1F1CC45306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3554" name="Rectangle 1">
            <a:extLst>
              <a:ext uri="{FF2B5EF4-FFF2-40B4-BE49-F238E27FC236}">
                <a16:creationId xmlns:a16="http://schemas.microsoft.com/office/drawing/2014/main" id="{CD6DBC6A-601D-27B2-5C26-11D4CAA0D1F6}"/>
              </a:ext>
            </a:extLst>
          </p:cNvPr>
          <p:cNvSpPr>
            <a:spLocks noGrp="1"/>
          </p:cNvSpPr>
          <p:nvPr>
            <p:ph type="title"/>
          </p:nvPr>
        </p:nvSpPr>
        <p:spPr>
          <a:xfrm>
            <a:off x="1150938" y="3225800"/>
            <a:ext cx="11428412" cy="3302000"/>
          </a:xfrm>
        </p:spPr>
        <p:txBody>
          <a:bodyPr/>
          <a:lstStyle/>
          <a:p>
            <a:pPr eaLnBrk="1"/>
            <a:r>
              <a:rPr lang="es-ES" altLang="es-ES" b="1" dirty="0"/>
              <a:t>Muchas gracias por su atención</a:t>
            </a:r>
          </a:p>
        </p:txBody>
      </p:sp>
      <p:pic>
        <p:nvPicPr>
          <p:cNvPr id="23555" name="Picture 2">
            <a:extLst>
              <a:ext uri="{FF2B5EF4-FFF2-40B4-BE49-F238E27FC236}">
                <a16:creationId xmlns:a16="http://schemas.microsoft.com/office/drawing/2014/main" id="{D53CE06F-EC67-91F6-1CD6-72854E1D0D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3">
            <a:extLst>
              <a:ext uri="{FF2B5EF4-FFF2-40B4-BE49-F238E27FC236}">
                <a16:creationId xmlns:a16="http://schemas.microsoft.com/office/drawing/2014/main" id="{E14CF7DB-630B-4193-2A14-5D74C4E97A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4">
            <a:extLst>
              <a:ext uri="{FF2B5EF4-FFF2-40B4-BE49-F238E27FC236}">
                <a16:creationId xmlns:a16="http://schemas.microsoft.com/office/drawing/2014/main" id="{4D0B95D5-5656-58B1-E32E-EF569B3BF2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F6C3A0-6603-546D-B1F6-A3F7AA8A5608}"/>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7661" y="9197975"/>
            <a:ext cx="40947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665726515"/>
      </p:ext>
    </p:extLst>
  </p:cSld>
  <p:clrMapOvr>
    <a:overrideClrMapping bg1="lt1" tx1="dk1" bg2="lt2" tx2="dk2" accent1="accent1" accent2="accent2" accent3="accent3" accent4="accent4" accent5="accent5" accent6="accent6" hlink="hlink" folHlink="folHlink"/>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A393E4-1DCF-B1FA-85A5-A90F34D9077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0" y="3012107"/>
            <a:ext cx="10874375" cy="6058868"/>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 común ver artefactos con capacidades extendidas de las que originalmente fueron diseñados. La posibilidad de medir variables contextuales gracias a sensores o de actuar sobre el ambiente con actuadores, junto con la capacidad de conectarse a internet hacen que dichos dispositivos  denominados “inteligentes” puedan llevar a cabo tareas de manera muy eficiente.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Sin embargo la masificación de este tipo de tecnología ha traído retos en lo que respecta a la observabilidad de las operaciones y la información asociada a dichos dispositivos.</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40" y="1276400"/>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Análisis del Problema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385185339"/>
      </p:ext>
    </p:extLst>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7AA5D4-90C7-B3E1-CBE8-3048247A45B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81311" y="2975768"/>
            <a:ext cx="10637714"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busca proveer un software que pueda ofrecer la capacidad de observación de datos tanto en tiempo real, como histórica de sensores de dispositivo</a:t>
            </a:r>
            <a:r>
              <a:rPr lang="es-ES" altLang="es-ES" sz="2600" dirty="0"/>
              <a:t>s inteligentes así como también la posibilidad de monitorear el estado actual de los mismos y poder controlarlos de manera centralizada y flexible, bajo el marco de un escenario realista haciendo uso de prototipos funcionales de dispositivos basados en el concepto del internet de las cosas  </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8" y="1397994"/>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413921551"/>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20143-7DAA-F93B-0F2F-2F73A52CB15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440186"/>
            <a:ext cx="10657185" cy="5986860"/>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Construir prototipos funcionales de dispositivos IoT para la captura de datos y que sean capaces de modificar su ambiente.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Establecer una arquitectura para una solución modular para un sistema visualización de datos y monitoreo y control de dispositivos IoT.</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Seleccionar y utilizar herramientas de código libre de cara a la capacidad de observabilidad, control  y automatización requeridos.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Crear una interfaz donde se puedan acceder de manera centralizada las herramientas seleccionadas cuya integración permita explotar las ventajas de cada una.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Validar con los prototipos el funcionamiento transversal de la solución.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326554"/>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Objetivos Específicos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91321417"/>
      </p:ext>
    </p:extLst>
  </p:cSld>
  <p:clrMapOvr>
    <a:masterClrMapping/>
  </p:clrMapOvr>
  <p:transition spd="med">
    <p:push/>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2.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3.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4.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5.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6.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7.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8.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9.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1142</TotalTime>
  <Words>3054</Words>
  <Application>Microsoft Office PowerPoint</Application>
  <PresentationFormat>Custom</PresentationFormat>
  <Paragraphs>283</Paragraphs>
  <Slides>50</Slides>
  <Notes>33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2" baseType="lpstr">
      <vt:lpstr>Arial</vt:lpstr>
      <vt:lpstr>Avenir</vt:lpstr>
      <vt:lpstr>Courier New</vt:lpstr>
      <vt:lpstr>Helvetica</vt:lpstr>
      <vt:lpstr>Helvetica Light</vt:lpstr>
      <vt:lpstr>Helvetica Neue</vt:lpstr>
      <vt:lpstr>Times</vt:lpstr>
      <vt:lpstr>Office Theme</vt:lpstr>
      <vt:lpstr>Office Theme</vt:lpstr>
      <vt:lpstr>Office Theme</vt:lpstr>
      <vt:lpstr>Office Theme</vt:lpstr>
      <vt:lpstr>Chart</vt:lpstr>
      <vt:lpstr>Herramienta de Automatización, Monitoreo y Análisis de Componentes y Artefactos basados en el Internet de las Cosas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Preguntas</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Gateway de Internet de las Cosas Optimizado para Computación en la Niebla bajo Ambientes Domoticos</dc:title>
  <dc:creator>Pedro Luis Boll Lugo</dc:creator>
  <cp:lastModifiedBy>Pedro Luis Boll Lugo</cp:lastModifiedBy>
  <cp:revision>36</cp:revision>
  <dcterms:modified xsi:type="dcterms:W3CDTF">2024-03-31T22:36:15Z</dcterms:modified>
</cp:coreProperties>
</file>